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28.png" ContentType="image/png"/>
  <Override PartName="/ppt/media/image100.png" ContentType="image/png"/>
  <Override PartName="/ppt/media/image1.jpeg" ContentType="image/jpeg"/>
  <Override PartName="/ppt/media/image59.png" ContentType="image/png"/>
  <Override PartName="/ppt/media/image3.png" ContentType="image/png"/>
  <Override PartName="/ppt/media/image2.png" ContentType="image/png"/>
  <Override PartName="/ppt/media/image56.jpeg" ContentType="image/jpeg"/>
  <Override PartName="/ppt/media/image58.png" ContentType="image/png"/>
  <Override PartName="/ppt/media/image130.png" ContentType="image/png"/>
  <Override PartName="/ppt/media/image70.png" ContentType="image/png"/>
  <Override PartName="/ppt/media/image4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34.jpeg" ContentType="image/jpe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66.png" ContentType="image/png"/>
  <Override PartName="/ppt/media/image11.jpeg" ContentType="image/jpeg"/>
  <Override PartName="/ppt/media/image76.png" ContentType="image/pn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52.jpeg" ContentType="image/jpeg"/>
  <Override PartName="/ppt/media/image19.png" ContentType="image/png"/>
  <Override PartName="/ppt/media/image20.jpeg" ContentType="image/jpeg"/>
  <Override PartName="/ppt/media/image21.jpeg" ContentType="image/jpeg"/>
  <Override PartName="/ppt/media/image54.png" ContentType="image/png"/>
  <Override PartName="/ppt/media/image22.jpeg" ContentType="image/jpeg"/>
  <Override PartName="/ppt/media/image64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48.jpeg" ContentType="image/jpeg"/>
  <Override PartName="/ppt/media/image37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jpeg" ContentType="image/jpeg"/>
  <Override PartName="/ppt/media/image60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121.png" ContentType="image/png"/>
  <Override PartName="/ppt/media/image50.png" ContentType="image/png"/>
  <Override PartName="/ppt/media/image51.png" ContentType="image/png"/>
  <Override PartName="/ppt/media/image53.png" ContentType="image/png"/>
  <Override PartName="/ppt/media/image55.png" ContentType="image/png"/>
  <Override PartName="/ppt/media/image57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5.png" ContentType="image/png"/>
  <Override PartName="/ppt/media/image67.png" ContentType="image/png"/>
  <Override PartName="/ppt/media/image68.png" ContentType="image/png"/>
  <Override PartName="/ppt/media/image140.png" ContentType="image/png"/>
  <Override PartName="/ppt/media/image69.png" ContentType="image/png"/>
  <Override PartName="/ppt/media/image141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1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media/image118.png" ContentType="image/png"/>
  <Override PartName="/ppt/media/image119.png" ContentType="image/png"/>
  <Override PartName="/ppt/media/image120.png" ContentType="image/png"/>
  <Override PartName="/ppt/media/image122.png" ContentType="image/png"/>
  <Override PartName="/ppt/media/image123.png" ContentType="image/png"/>
  <Override PartName="/ppt/media/image124.png" ContentType="image/png"/>
  <Override PartName="/ppt/media/image125.png" ContentType="image/png"/>
  <Override PartName="/ppt/media/image126.png" ContentType="image/png"/>
  <Override PartName="/ppt/media/image127.png" ContentType="image/png"/>
  <Override PartName="/ppt/media/image128.png" ContentType="image/png"/>
  <Override PartName="/ppt/media/image129.png" ContentType="image/png"/>
  <Override PartName="/ppt/media/image131.jpeg" ContentType="image/jpeg"/>
  <Override PartName="/ppt/media/image132.png" ContentType="image/png"/>
  <Override PartName="/ppt/media/image133.png" ContentType="image/png"/>
  <Override PartName="/ppt/media/image134.jpeg" ContentType="image/jpeg"/>
  <Override PartName="/ppt/media/image135.png" ContentType="image/png"/>
  <Override PartName="/ppt/media/image136.png" ContentType="image/png"/>
  <Override PartName="/ppt/media/image137.png" ContentType="image/png"/>
  <Override PartName="/ppt/media/image138.png" ContentType="image/png"/>
  <Override PartName="/ppt/media/image139.png" ContentType="image/png"/>
  <Override PartName="/ppt/media/image142.png" ContentType="image/png"/>
  <Override PartName="/ppt/media/image143.png" ContentType="image/png"/>
  <Override PartName="/ppt/media/image144.png" ContentType="image/png"/>
  <Override PartName="/ppt/media/image145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notesSlides/notesSlide40.xml" ContentType="application/vnd.openxmlformats-officedocument.presentationml.notesSlide+xml"/>
  <Override PartName="/ppt/notesSlides/_rels/notesSlide40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</p:sldIdLst>
  <p:sldSz cx="24384000" cy="13716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2BB1F-8B98-CD4B-9339-5C40F71C4627}" type="doc">
      <dgm:prSet loTypeId="urn:microsoft.com/office/officeart/2005/8/layout/chevron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9BCA35D-5B5B-334D-834B-A285AA6DF69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8-9</a:t>
          </a:r>
        </a:p>
      </dgm:t>
    </dgm:pt>
    <dgm:pt modelId="{F2951195-0A77-7140-873B-E9A65A0C3C0E}" type="parTrans" cxnId="{016064D5-8B41-1E4F-9109-EA6CA1063CB0}">
      <dgm:prSet/>
      <dgm:spPr/>
      <dgm:t>
        <a:bodyPr/>
        <a:lstStyle/>
        <a:p>
          <a:endParaRPr lang="en-US"/>
        </a:p>
      </dgm:t>
    </dgm:pt>
    <dgm:pt modelId="{CF92BA3B-40F3-E24A-8445-DEA89A3AB04F}" type="sibTrans" cxnId="{016064D5-8B41-1E4F-9109-EA6CA1063CB0}">
      <dgm:prSet/>
      <dgm:spPr/>
      <dgm:t>
        <a:bodyPr/>
        <a:lstStyle/>
        <a:p>
          <a:endParaRPr lang="en-US"/>
        </a:p>
      </dgm:t>
    </dgm:pt>
    <dgm:pt modelId="{B1D9E8E1-FE3A-094B-B42A-DD2BAD8ED3FB}">
      <dgm:prSet phldrT="[Text]" custT="1"/>
      <dgm:spPr/>
      <dgm:t>
        <a:bodyPr/>
        <a:lstStyle/>
        <a:p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Mortality (in-patient and beyond)</a:t>
          </a:r>
        </a:p>
      </dgm:t>
    </dgm:pt>
    <dgm:pt modelId="{E96C23BB-2A1F-B248-A32B-FC676FC2FFEB}" type="parTrans" cxnId="{41F76FFE-2F45-7640-BDF6-86F19E1CB72E}">
      <dgm:prSet/>
      <dgm:spPr/>
      <dgm:t>
        <a:bodyPr/>
        <a:lstStyle/>
        <a:p>
          <a:endParaRPr lang="en-US"/>
        </a:p>
      </dgm:t>
    </dgm:pt>
    <dgm:pt modelId="{1B7E327F-E38E-AF45-8522-6A7C33E99C72}" type="sibTrans" cxnId="{41F76FFE-2F45-7640-BDF6-86F19E1CB72E}">
      <dgm:prSet/>
      <dgm:spPr/>
      <dgm:t>
        <a:bodyPr/>
        <a:lstStyle/>
        <a:p>
          <a:endParaRPr lang="en-US"/>
        </a:p>
      </dgm:t>
    </dgm:pt>
    <dgm:pt modelId="{9E70112B-7EE9-7B4D-AE67-81290EDD8403}">
      <dgm:prSet phldrT="[Text]" custT="1"/>
      <dgm:spPr/>
      <dgm:t>
        <a:bodyPr/>
        <a:lstStyle/>
        <a:p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Functional outcome (6-months and beyond)</a:t>
          </a:r>
        </a:p>
      </dgm:t>
    </dgm:pt>
    <dgm:pt modelId="{5D399352-C78D-204E-8776-686E4C005901}" type="parTrans" cxnId="{54AE5F7D-B141-704C-AC18-828D1FC1411C}">
      <dgm:prSet/>
      <dgm:spPr/>
      <dgm:t>
        <a:bodyPr/>
        <a:lstStyle/>
        <a:p>
          <a:endParaRPr lang="en-US"/>
        </a:p>
      </dgm:t>
    </dgm:pt>
    <dgm:pt modelId="{48735F9A-EDDC-E544-B8AE-A6B762B09BA6}" type="sibTrans" cxnId="{54AE5F7D-B141-704C-AC18-828D1FC1411C}">
      <dgm:prSet/>
      <dgm:spPr/>
      <dgm:t>
        <a:bodyPr/>
        <a:lstStyle/>
        <a:p>
          <a:endParaRPr lang="en-US"/>
        </a:p>
      </dgm:t>
    </dgm:pt>
    <dgm:pt modelId="{95FBF3AB-85B6-8F42-A86B-091FEED1E673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7.7-8</a:t>
          </a:r>
        </a:p>
      </dgm:t>
    </dgm:pt>
    <dgm:pt modelId="{8E8E6828-6D94-1840-B70C-D1BC4AC4D034}" type="parTrans" cxnId="{EF061886-AD18-B145-81A5-BF7BC222054C}">
      <dgm:prSet/>
      <dgm:spPr/>
      <dgm:t>
        <a:bodyPr/>
        <a:lstStyle/>
        <a:p>
          <a:endParaRPr lang="en-US"/>
        </a:p>
      </dgm:t>
    </dgm:pt>
    <dgm:pt modelId="{8440F100-7970-9647-B3E3-1D62219D5BAD}" type="sibTrans" cxnId="{EF061886-AD18-B145-81A5-BF7BC222054C}">
      <dgm:prSet/>
      <dgm:spPr/>
      <dgm:t>
        <a:bodyPr/>
        <a:lstStyle/>
        <a:p>
          <a:endParaRPr lang="en-US"/>
        </a:p>
      </dgm:t>
    </dgm:pt>
    <dgm:pt modelId="{12351E34-078B-124B-A025-69E86F252B3F}">
      <dgm:prSet phldrT="[Text]" custT="1"/>
      <dgm:spPr/>
      <dgm:t>
        <a:bodyPr/>
        <a:lstStyle/>
        <a:p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Quality of life</a:t>
          </a:r>
        </a:p>
      </dgm:t>
    </dgm:pt>
    <dgm:pt modelId="{B917ECAE-FFC7-964E-B5BF-905561825C7A}" type="parTrans" cxnId="{67E25E1E-8C7D-3C48-8CA3-AE663969D453}">
      <dgm:prSet/>
      <dgm:spPr/>
      <dgm:t>
        <a:bodyPr/>
        <a:lstStyle/>
        <a:p>
          <a:endParaRPr lang="en-US"/>
        </a:p>
      </dgm:t>
    </dgm:pt>
    <dgm:pt modelId="{E299ABB5-9494-9945-BEB0-E8B3E2566A83}" type="sibTrans" cxnId="{67E25E1E-8C7D-3C48-8CA3-AE663969D453}">
      <dgm:prSet/>
      <dgm:spPr/>
      <dgm:t>
        <a:bodyPr/>
        <a:lstStyle/>
        <a:p>
          <a:endParaRPr lang="en-US"/>
        </a:p>
      </dgm:t>
    </dgm:pt>
    <dgm:pt modelId="{4634EDB3-22A2-7F4E-96DB-92ABAFFF8B42}">
      <dgm:prSet phldrT="[Text]" custT="1"/>
      <dgm:spPr/>
      <dgm:t>
        <a:bodyPr/>
        <a:lstStyle/>
        <a:p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Cognitive outcome</a:t>
          </a:r>
        </a:p>
      </dgm:t>
    </dgm:pt>
    <dgm:pt modelId="{F7C48162-7F54-6448-8DC4-6A8388A4FEB2}" type="parTrans" cxnId="{5231F522-FFE7-E540-A03B-45056BC822E9}">
      <dgm:prSet/>
      <dgm:spPr/>
      <dgm:t>
        <a:bodyPr/>
        <a:lstStyle/>
        <a:p>
          <a:endParaRPr lang="en-US"/>
        </a:p>
      </dgm:t>
    </dgm:pt>
    <dgm:pt modelId="{17879FF9-B2B0-DD4E-87A8-2E257C63B51B}" type="sibTrans" cxnId="{5231F522-FFE7-E540-A03B-45056BC822E9}">
      <dgm:prSet/>
      <dgm:spPr/>
      <dgm:t>
        <a:bodyPr/>
        <a:lstStyle/>
        <a:p>
          <a:endParaRPr lang="en-US"/>
        </a:p>
      </dgm:t>
    </dgm:pt>
    <dgm:pt modelId="{4F44B37B-002E-5E4F-BEA6-5F2253F72F5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&lt;7</a:t>
          </a:r>
        </a:p>
      </dgm:t>
    </dgm:pt>
    <dgm:pt modelId="{B363D6DA-3861-044F-A824-17700DCDB7AF}" type="parTrans" cxnId="{51B6AA9B-ED97-A243-8832-504FC09A375B}">
      <dgm:prSet/>
      <dgm:spPr/>
      <dgm:t>
        <a:bodyPr/>
        <a:lstStyle/>
        <a:p>
          <a:endParaRPr lang="en-US"/>
        </a:p>
      </dgm:t>
    </dgm:pt>
    <dgm:pt modelId="{027B1444-0027-6B48-B8B5-B6D7550B963C}" type="sibTrans" cxnId="{51B6AA9B-ED97-A243-8832-504FC09A375B}">
      <dgm:prSet/>
      <dgm:spPr/>
      <dgm:t>
        <a:bodyPr/>
        <a:lstStyle/>
        <a:p>
          <a:endParaRPr lang="en-US"/>
        </a:p>
      </dgm:t>
    </dgm:pt>
    <dgm:pt modelId="{7EA0FED7-48C7-6742-B798-298B2B3F36F4}">
      <dgm:prSet phldrT="[Text]" custT="1"/>
      <dgm:spPr/>
      <dgm:t>
        <a:bodyPr/>
        <a:lstStyle/>
        <a:p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Depression</a:t>
          </a:r>
        </a:p>
      </dgm:t>
    </dgm:pt>
    <dgm:pt modelId="{556EF9D4-34AF-1340-8724-EE67CB0F6D2C}" type="parTrans" cxnId="{9C2AF2D4-A951-464E-A2CB-238677A5159C}">
      <dgm:prSet/>
      <dgm:spPr/>
      <dgm:t>
        <a:bodyPr/>
        <a:lstStyle/>
        <a:p>
          <a:endParaRPr lang="en-US"/>
        </a:p>
      </dgm:t>
    </dgm:pt>
    <dgm:pt modelId="{DE7EE40C-7275-5947-823A-4A384D52EB99}" type="sibTrans" cxnId="{9C2AF2D4-A951-464E-A2CB-238677A5159C}">
      <dgm:prSet/>
      <dgm:spPr/>
      <dgm:t>
        <a:bodyPr/>
        <a:lstStyle/>
        <a:p>
          <a:endParaRPr lang="en-US"/>
        </a:p>
      </dgm:t>
    </dgm:pt>
    <dgm:pt modelId="{83A04E20-7C57-CA4F-9542-B7FC52B2CC60}">
      <dgm:prSet phldrT="[Text]" custT="1"/>
      <dgm:spPr/>
      <dgm:t>
        <a:bodyPr/>
        <a:lstStyle/>
        <a:p>
          <a:r>
            <a:rPr lang="en-US" sz="4800" dirty="0">
              <a:latin typeface="Calibri" panose="020F0502020204030204" pitchFamily="34" charset="0"/>
              <a:cs typeface="Calibri" panose="020F0502020204030204" pitchFamily="34" charset="0"/>
            </a:rPr>
            <a:t>Return to work</a:t>
          </a:r>
        </a:p>
      </dgm:t>
    </dgm:pt>
    <dgm:pt modelId="{CD573D1F-7E00-5F49-97F3-F0F8F2991694}" type="parTrans" cxnId="{2BB0F331-0EAC-3E40-AEBD-EF17037F3C72}">
      <dgm:prSet/>
      <dgm:spPr/>
      <dgm:t>
        <a:bodyPr/>
        <a:lstStyle/>
        <a:p>
          <a:endParaRPr lang="en-US"/>
        </a:p>
      </dgm:t>
    </dgm:pt>
    <dgm:pt modelId="{3C7F92A5-D321-C548-B0C3-5C42043B2C3E}" type="sibTrans" cxnId="{2BB0F331-0EAC-3E40-AEBD-EF17037F3C72}">
      <dgm:prSet/>
      <dgm:spPr/>
      <dgm:t>
        <a:bodyPr/>
        <a:lstStyle/>
        <a:p>
          <a:endParaRPr lang="en-US"/>
        </a:p>
      </dgm:t>
    </dgm:pt>
    <dgm:pt modelId="{70A9C427-1246-A844-AB71-6758693E484C}" type="pres">
      <dgm:prSet presAssocID="{1A82BB1F-8B98-CD4B-9339-5C40F71C4627}" presName="linearFlow" presStyleCnt="0">
        <dgm:presLayoutVars>
          <dgm:dir/>
          <dgm:animLvl val="lvl"/>
          <dgm:resizeHandles val="exact"/>
        </dgm:presLayoutVars>
      </dgm:prSet>
      <dgm:spPr/>
    </dgm:pt>
    <dgm:pt modelId="{03E83448-0500-6241-9F10-33FD64EECA90}" type="pres">
      <dgm:prSet presAssocID="{C9BCA35D-5B5B-334D-834B-A285AA6DF697}" presName="composite" presStyleCnt="0"/>
      <dgm:spPr/>
    </dgm:pt>
    <dgm:pt modelId="{74EDC348-0F43-D842-9E6B-D467B65CF23E}" type="pres">
      <dgm:prSet presAssocID="{C9BCA35D-5B5B-334D-834B-A285AA6DF69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11A365D-DE3C-9840-A4BF-B44CBF9E7684}" type="pres">
      <dgm:prSet presAssocID="{C9BCA35D-5B5B-334D-834B-A285AA6DF697}" presName="descendantText" presStyleLbl="alignAcc1" presStyleIdx="0" presStyleCnt="3" custLinFactNeighborY="3534">
        <dgm:presLayoutVars>
          <dgm:bulletEnabled val="1"/>
        </dgm:presLayoutVars>
      </dgm:prSet>
      <dgm:spPr/>
    </dgm:pt>
    <dgm:pt modelId="{15D76743-D7BD-0840-821B-650CFD18073E}" type="pres">
      <dgm:prSet presAssocID="{CF92BA3B-40F3-E24A-8445-DEA89A3AB04F}" presName="sp" presStyleCnt="0"/>
      <dgm:spPr/>
    </dgm:pt>
    <dgm:pt modelId="{044EA827-C7D1-A348-B844-D85AAE0484B6}" type="pres">
      <dgm:prSet presAssocID="{95FBF3AB-85B6-8F42-A86B-091FEED1E673}" presName="composite" presStyleCnt="0"/>
      <dgm:spPr/>
    </dgm:pt>
    <dgm:pt modelId="{DD21C219-22AA-CB4B-895D-B686B2523C43}" type="pres">
      <dgm:prSet presAssocID="{95FBF3AB-85B6-8F42-A86B-091FEED1E67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79F061A-0B69-CA43-BB35-BE6CEEE335AD}" type="pres">
      <dgm:prSet presAssocID="{95FBF3AB-85B6-8F42-A86B-091FEED1E673}" presName="descendantText" presStyleLbl="alignAcc1" presStyleIdx="1" presStyleCnt="3" custLinFactNeighborY="2356">
        <dgm:presLayoutVars>
          <dgm:bulletEnabled val="1"/>
        </dgm:presLayoutVars>
      </dgm:prSet>
      <dgm:spPr/>
    </dgm:pt>
    <dgm:pt modelId="{930D8164-A1D4-A74A-A0EF-502503FBCE1A}" type="pres">
      <dgm:prSet presAssocID="{8440F100-7970-9647-B3E3-1D62219D5BAD}" presName="sp" presStyleCnt="0"/>
      <dgm:spPr/>
    </dgm:pt>
    <dgm:pt modelId="{8CB494D0-3382-E844-B8A2-09442CF6D93B}" type="pres">
      <dgm:prSet presAssocID="{4F44B37B-002E-5E4F-BEA6-5F2253F72F5B}" presName="composite" presStyleCnt="0"/>
      <dgm:spPr/>
    </dgm:pt>
    <dgm:pt modelId="{787107E8-90F9-1948-9ECE-D338FA1D6BB5}" type="pres">
      <dgm:prSet presAssocID="{4F44B37B-002E-5E4F-BEA6-5F2253F72F5B}" presName="parentText" presStyleLbl="alignNode1" presStyleIdx="2" presStyleCnt="3" custLinFactNeighborY="-3830">
        <dgm:presLayoutVars>
          <dgm:chMax val="1"/>
          <dgm:bulletEnabled val="1"/>
        </dgm:presLayoutVars>
      </dgm:prSet>
      <dgm:spPr/>
    </dgm:pt>
    <dgm:pt modelId="{7E7C86F2-D81F-5246-97F7-AC675518DCBE}" type="pres">
      <dgm:prSet presAssocID="{4F44B37B-002E-5E4F-BEA6-5F2253F72F5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42BE40D-373F-A943-9E15-A10918A710FB}" type="presOf" srcId="{83A04E20-7C57-CA4F-9542-B7FC52B2CC60}" destId="{7E7C86F2-D81F-5246-97F7-AC675518DCBE}" srcOrd="0" destOrd="1" presId="urn:microsoft.com/office/officeart/2005/8/layout/chevron2"/>
    <dgm:cxn modelId="{67E25E1E-8C7D-3C48-8CA3-AE663969D453}" srcId="{95FBF3AB-85B6-8F42-A86B-091FEED1E673}" destId="{12351E34-078B-124B-A025-69E86F252B3F}" srcOrd="0" destOrd="0" parTransId="{B917ECAE-FFC7-964E-B5BF-905561825C7A}" sibTransId="{E299ABB5-9494-9945-BEB0-E8B3E2566A83}"/>
    <dgm:cxn modelId="{5231F522-FFE7-E540-A03B-45056BC822E9}" srcId="{95FBF3AB-85B6-8F42-A86B-091FEED1E673}" destId="{4634EDB3-22A2-7F4E-96DB-92ABAFFF8B42}" srcOrd="1" destOrd="0" parTransId="{F7C48162-7F54-6448-8DC4-6A8388A4FEB2}" sibTransId="{17879FF9-B2B0-DD4E-87A8-2E257C63B51B}"/>
    <dgm:cxn modelId="{2BB0F331-0EAC-3E40-AEBD-EF17037F3C72}" srcId="{4F44B37B-002E-5E4F-BEA6-5F2253F72F5B}" destId="{83A04E20-7C57-CA4F-9542-B7FC52B2CC60}" srcOrd="1" destOrd="0" parTransId="{CD573D1F-7E00-5F49-97F3-F0F8F2991694}" sibTransId="{3C7F92A5-D321-C548-B0C3-5C42043B2C3E}"/>
    <dgm:cxn modelId="{B6B87A41-017D-194F-918A-6D9363AFF835}" type="presOf" srcId="{1A82BB1F-8B98-CD4B-9339-5C40F71C4627}" destId="{70A9C427-1246-A844-AB71-6758693E484C}" srcOrd="0" destOrd="0" presId="urn:microsoft.com/office/officeart/2005/8/layout/chevron2"/>
    <dgm:cxn modelId="{141E1C44-195C-C44A-A3CC-8B85F64BDAAA}" type="presOf" srcId="{7EA0FED7-48C7-6742-B798-298B2B3F36F4}" destId="{7E7C86F2-D81F-5246-97F7-AC675518DCBE}" srcOrd="0" destOrd="0" presId="urn:microsoft.com/office/officeart/2005/8/layout/chevron2"/>
    <dgm:cxn modelId="{6E7AE164-F65C-BE44-BB3E-B6AFAAE70BC7}" type="presOf" srcId="{95FBF3AB-85B6-8F42-A86B-091FEED1E673}" destId="{DD21C219-22AA-CB4B-895D-B686B2523C43}" srcOrd="0" destOrd="0" presId="urn:microsoft.com/office/officeart/2005/8/layout/chevron2"/>
    <dgm:cxn modelId="{54AE5F7D-B141-704C-AC18-828D1FC1411C}" srcId="{C9BCA35D-5B5B-334D-834B-A285AA6DF697}" destId="{9E70112B-7EE9-7B4D-AE67-81290EDD8403}" srcOrd="1" destOrd="0" parTransId="{5D399352-C78D-204E-8776-686E4C005901}" sibTransId="{48735F9A-EDDC-E544-B8AE-A6B762B09BA6}"/>
    <dgm:cxn modelId="{EF061886-AD18-B145-81A5-BF7BC222054C}" srcId="{1A82BB1F-8B98-CD4B-9339-5C40F71C4627}" destId="{95FBF3AB-85B6-8F42-A86B-091FEED1E673}" srcOrd="1" destOrd="0" parTransId="{8E8E6828-6D94-1840-B70C-D1BC4AC4D034}" sibTransId="{8440F100-7970-9647-B3E3-1D62219D5BAD}"/>
    <dgm:cxn modelId="{51B6AA9B-ED97-A243-8832-504FC09A375B}" srcId="{1A82BB1F-8B98-CD4B-9339-5C40F71C4627}" destId="{4F44B37B-002E-5E4F-BEA6-5F2253F72F5B}" srcOrd="2" destOrd="0" parTransId="{B363D6DA-3861-044F-A824-17700DCDB7AF}" sibTransId="{027B1444-0027-6B48-B8B5-B6D7550B963C}"/>
    <dgm:cxn modelId="{097164A3-98CA-EA48-952B-AD0BB3461724}" type="presOf" srcId="{12351E34-078B-124B-A025-69E86F252B3F}" destId="{779F061A-0B69-CA43-BB35-BE6CEEE335AD}" srcOrd="0" destOrd="0" presId="urn:microsoft.com/office/officeart/2005/8/layout/chevron2"/>
    <dgm:cxn modelId="{0C6292A3-EDC6-1346-B932-5D2211D0CCB8}" type="presOf" srcId="{C9BCA35D-5B5B-334D-834B-A285AA6DF697}" destId="{74EDC348-0F43-D842-9E6B-D467B65CF23E}" srcOrd="0" destOrd="0" presId="urn:microsoft.com/office/officeart/2005/8/layout/chevron2"/>
    <dgm:cxn modelId="{3DCC52B5-A04B-2843-BF92-E94A65699B69}" type="presOf" srcId="{9E70112B-7EE9-7B4D-AE67-81290EDD8403}" destId="{811A365D-DE3C-9840-A4BF-B44CBF9E7684}" srcOrd="0" destOrd="1" presId="urn:microsoft.com/office/officeart/2005/8/layout/chevron2"/>
    <dgm:cxn modelId="{A8B107CA-A6BE-4B4C-B56D-F58744DD503D}" type="presOf" srcId="{4634EDB3-22A2-7F4E-96DB-92ABAFFF8B42}" destId="{779F061A-0B69-CA43-BB35-BE6CEEE335AD}" srcOrd="0" destOrd="1" presId="urn:microsoft.com/office/officeart/2005/8/layout/chevron2"/>
    <dgm:cxn modelId="{270491D0-1977-D148-9CA5-A3B9A6529470}" type="presOf" srcId="{B1D9E8E1-FE3A-094B-B42A-DD2BAD8ED3FB}" destId="{811A365D-DE3C-9840-A4BF-B44CBF9E7684}" srcOrd="0" destOrd="0" presId="urn:microsoft.com/office/officeart/2005/8/layout/chevron2"/>
    <dgm:cxn modelId="{9C2AF2D4-A951-464E-A2CB-238677A5159C}" srcId="{4F44B37B-002E-5E4F-BEA6-5F2253F72F5B}" destId="{7EA0FED7-48C7-6742-B798-298B2B3F36F4}" srcOrd="0" destOrd="0" parTransId="{556EF9D4-34AF-1340-8724-EE67CB0F6D2C}" sibTransId="{DE7EE40C-7275-5947-823A-4A384D52EB99}"/>
    <dgm:cxn modelId="{016064D5-8B41-1E4F-9109-EA6CA1063CB0}" srcId="{1A82BB1F-8B98-CD4B-9339-5C40F71C4627}" destId="{C9BCA35D-5B5B-334D-834B-A285AA6DF697}" srcOrd="0" destOrd="0" parTransId="{F2951195-0A77-7140-873B-E9A65A0C3C0E}" sibTransId="{CF92BA3B-40F3-E24A-8445-DEA89A3AB04F}"/>
    <dgm:cxn modelId="{72F3B3EA-2C92-5646-850B-963A532A07A5}" type="presOf" srcId="{4F44B37B-002E-5E4F-BEA6-5F2253F72F5B}" destId="{787107E8-90F9-1948-9ECE-D338FA1D6BB5}" srcOrd="0" destOrd="0" presId="urn:microsoft.com/office/officeart/2005/8/layout/chevron2"/>
    <dgm:cxn modelId="{41F76FFE-2F45-7640-BDF6-86F19E1CB72E}" srcId="{C9BCA35D-5B5B-334D-834B-A285AA6DF697}" destId="{B1D9E8E1-FE3A-094B-B42A-DD2BAD8ED3FB}" srcOrd="0" destOrd="0" parTransId="{E96C23BB-2A1F-B248-A32B-FC676FC2FFEB}" sibTransId="{1B7E327F-E38E-AF45-8522-6A7C33E99C72}"/>
    <dgm:cxn modelId="{EC950F04-D74B-2740-A97A-EFC6A9BADE1B}" type="presParOf" srcId="{70A9C427-1246-A844-AB71-6758693E484C}" destId="{03E83448-0500-6241-9F10-33FD64EECA90}" srcOrd="0" destOrd="0" presId="urn:microsoft.com/office/officeart/2005/8/layout/chevron2"/>
    <dgm:cxn modelId="{C76F3FAE-72D8-A440-969C-9EE4C9901745}" type="presParOf" srcId="{03E83448-0500-6241-9F10-33FD64EECA90}" destId="{74EDC348-0F43-D842-9E6B-D467B65CF23E}" srcOrd="0" destOrd="0" presId="urn:microsoft.com/office/officeart/2005/8/layout/chevron2"/>
    <dgm:cxn modelId="{CA165496-F93D-FA46-A93A-DD3D5964E658}" type="presParOf" srcId="{03E83448-0500-6241-9F10-33FD64EECA90}" destId="{811A365D-DE3C-9840-A4BF-B44CBF9E7684}" srcOrd="1" destOrd="0" presId="urn:microsoft.com/office/officeart/2005/8/layout/chevron2"/>
    <dgm:cxn modelId="{7FE6413D-13BA-534B-944D-0E3AD79F3043}" type="presParOf" srcId="{70A9C427-1246-A844-AB71-6758693E484C}" destId="{15D76743-D7BD-0840-821B-650CFD18073E}" srcOrd="1" destOrd="0" presId="urn:microsoft.com/office/officeart/2005/8/layout/chevron2"/>
    <dgm:cxn modelId="{85253407-90C8-FB4B-AC19-4EA81FA1BED7}" type="presParOf" srcId="{70A9C427-1246-A844-AB71-6758693E484C}" destId="{044EA827-C7D1-A348-B844-D85AAE0484B6}" srcOrd="2" destOrd="0" presId="urn:microsoft.com/office/officeart/2005/8/layout/chevron2"/>
    <dgm:cxn modelId="{DC4AAC13-1702-4748-BE9E-BE00DD2342F2}" type="presParOf" srcId="{044EA827-C7D1-A348-B844-D85AAE0484B6}" destId="{DD21C219-22AA-CB4B-895D-B686B2523C43}" srcOrd="0" destOrd="0" presId="urn:microsoft.com/office/officeart/2005/8/layout/chevron2"/>
    <dgm:cxn modelId="{23634D59-18BF-1D47-AF36-5069DD8E86D4}" type="presParOf" srcId="{044EA827-C7D1-A348-B844-D85AAE0484B6}" destId="{779F061A-0B69-CA43-BB35-BE6CEEE335AD}" srcOrd="1" destOrd="0" presId="urn:microsoft.com/office/officeart/2005/8/layout/chevron2"/>
    <dgm:cxn modelId="{D144ECAC-4E15-0648-AF39-A18D5E28A6CC}" type="presParOf" srcId="{70A9C427-1246-A844-AB71-6758693E484C}" destId="{930D8164-A1D4-A74A-A0EF-502503FBCE1A}" srcOrd="3" destOrd="0" presId="urn:microsoft.com/office/officeart/2005/8/layout/chevron2"/>
    <dgm:cxn modelId="{2698CCD0-3A31-1648-BE5F-99608B47742C}" type="presParOf" srcId="{70A9C427-1246-A844-AB71-6758693E484C}" destId="{8CB494D0-3382-E844-B8A2-09442CF6D93B}" srcOrd="4" destOrd="0" presId="urn:microsoft.com/office/officeart/2005/8/layout/chevron2"/>
    <dgm:cxn modelId="{215AC946-F396-184E-9339-F7C333BB3038}" type="presParOf" srcId="{8CB494D0-3382-E844-B8A2-09442CF6D93B}" destId="{787107E8-90F9-1948-9ECE-D338FA1D6BB5}" srcOrd="0" destOrd="0" presId="urn:microsoft.com/office/officeart/2005/8/layout/chevron2"/>
    <dgm:cxn modelId="{70EA67DE-0FE9-B640-BC22-45CDAC94CBB0}" type="presParOf" srcId="{8CB494D0-3382-E844-B8A2-09442CF6D93B}" destId="{7E7C86F2-D81F-5246-97F7-AC675518DC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F5024-DFC7-AD40-9B72-71E5A77D63B2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79AC131-2D2C-9D44-BB27-2D25E0230E89}">
      <dgm:prSet phldrT="[Text]" custT="1"/>
      <dgm:spPr/>
      <dgm:t>
        <a:bodyPr/>
        <a:lstStyle/>
        <a:p>
          <a:r>
            <a:rPr lang="en-US" sz="1800" u="sng" dirty="0"/>
            <a:t>Step 1: </a:t>
          </a:r>
          <a:r>
            <a:rPr lang="en-US" sz="1800" dirty="0"/>
            <a:t>Librarian search April 2019, authors</a:t>
          </a:r>
        </a:p>
        <a:p>
          <a:r>
            <a:rPr lang="en-US" sz="1800" dirty="0"/>
            <a:t>updated lit search prior to finalizing recommendations</a:t>
          </a:r>
        </a:p>
      </dgm:t>
    </dgm:pt>
    <dgm:pt modelId="{C645C2E6-E981-9345-90A7-BDA162B38B6F}" type="parTrans" cxnId="{80604079-3EB6-3B41-931E-B2D22766369B}">
      <dgm:prSet/>
      <dgm:spPr/>
      <dgm:t>
        <a:bodyPr/>
        <a:lstStyle/>
        <a:p>
          <a:endParaRPr lang="en-US" sz="2000"/>
        </a:p>
      </dgm:t>
    </dgm:pt>
    <dgm:pt modelId="{3B8F4D83-D57D-3845-854E-3DF44ADF1473}" type="sibTrans" cxnId="{80604079-3EB6-3B41-931E-B2D22766369B}">
      <dgm:prSet/>
      <dgm:spPr/>
      <dgm:t>
        <a:bodyPr/>
        <a:lstStyle/>
        <a:p>
          <a:endParaRPr lang="en-US" sz="2000"/>
        </a:p>
      </dgm:t>
    </dgm:pt>
    <dgm:pt modelId="{BF3F86C5-82EF-BE4E-98C2-12FD7E2CCAED}">
      <dgm:prSet phldrT="[Text]" custT="1"/>
      <dgm:spPr/>
      <dgm:t>
        <a:bodyPr/>
        <a:lstStyle/>
        <a:p>
          <a:r>
            <a:rPr lang="en-US" sz="1800" u="sng" dirty="0"/>
            <a:t>Step 2: </a:t>
          </a:r>
          <a:r>
            <a:rPr lang="en-US" sz="1800" dirty="0"/>
            <a:t>Content expert review of articles</a:t>
          </a:r>
        </a:p>
      </dgm:t>
    </dgm:pt>
    <dgm:pt modelId="{6BF42EE2-C985-4147-B448-40EC108A84D7}" type="parTrans" cxnId="{9D5F4C27-A038-7644-A182-97AC03B7CE88}">
      <dgm:prSet/>
      <dgm:spPr/>
      <dgm:t>
        <a:bodyPr/>
        <a:lstStyle/>
        <a:p>
          <a:endParaRPr lang="en-US" sz="2000"/>
        </a:p>
      </dgm:t>
    </dgm:pt>
    <dgm:pt modelId="{2731E0C5-D351-3E46-8488-59520188AE97}" type="sibTrans" cxnId="{9D5F4C27-A038-7644-A182-97AC03B7CE88}">
      <dgm:prSet/>
      <dgm:spPr/>
      <dgm:t>
        <a:bodyPr/>
        <a:lstStyle/>
        <a:p>
          <a:endParaRPr lang="en-US" sz="2000"/>
        </a:p>
      </dgm:t>
    </dgm:pt>
    <dgm:pt modelId="{6C8B5B9A-D9D2-8540-BCA5-50AB0186C1C8}">
      <dgm:prSet phldrT="[Text]" custT="1"/>
      <dgm:spPr/>
      <dgm:t>
        <a:bodyPr/>
        <a:lstStyle/>
        <a:p>
          <a:r>
            <a:rPr lang="en-US" sz="1800" u="sng" dirty="0"/>
            <a:t>Step 3: </a:t>
          </a:r>
          <a:r>
            <a:rPr lang="en-US" sz="1800" dirty="0"/>
            <a:t>Expert selection of candidate predictors and models</a:t>
          </a:r>
        </a:p>
      </dgm:t>
    </dgm:pt>
    <dgm:pt modelId="{28D5310C-6C5D-6342-B6D9-90E10F64026D}" type="parTrans" cxnId="{40B35C8D-EE86-2544-90D4-5E92DE5418D5}">
      <dgm:prSet/>
      <dgm:spPr/>
      <dgm:t>
        <a:bodyPr/>
        <a:lstStyle/>
        <a:p>
          <a:endParaRPr lang="en-US" sz="2000"/>
        </a:p>
      </dgm:t>
    </dgm:pt>
    <dgm:pt modelId="{080AFE3F-6F4F-2444-ACB2-5A565DFE25C1}" type="sibTrans" cxnId="{40B35C8D-EE86-2544-90D4-5E92DE5418D5}">
      <dgm:prSet/>
      <dgm:spPr/>
      <dgm:t>
        <a:bodyPr/>
        <a:lstStyle/>
        <a:p>
          <a:endParaRPr lang="en-US" sz="2000"/>
        </a:p>
      </dgm:t>
    </dgm:pt>
    <dgm:pt modelId="{2ADDDE81-F016-D149-88ED-0919580B9855}" type="pres">
      <dgm:prSet presAssocID="{B6CF5024-DFC7-AD40-9B72-71E5A77D63B2}" presName="Name0" presStyleCnt="0">
        <dgm:presLayoutVars>
          <dgm:dir/>
          <dgm:animLvl val="lvl"/>
          <dgm:resizeHandles val="exact"/>
        </dgm:presLayoutVars>
      </dgm:prSet>
      <dgm:spPr/>
    </dgm:pt>
    <dgm:pt modelId="{F173F871-619C-D447-816B-47E5CBCA04DA}" type="pres">
      <dgm:prSet presAssocID="{E79AC131-2D2C-9D44-BB27-2D25E0230E8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3E60604-6A5E-094A-B20C-1A024164DE9D}" type="pres">
      <dgm:prSet presAssocID="{3B8F4D83-D57D-3845-854E-3DF44ADF1473}" presName="parTxOnlySpace" presStyleCnt="0"/>
      <dgm:spPr/>
    </dgm:pt>
    <dgm:pt modelId="{DECECA2B-1117-3340-A133-DA68ED4FD13B}" type="pres">
      <dgm:prSet presAssocID="{BF3F86C5-82EF-BE4E-98C2-12FD7E2CCAE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DF8BF8-0013-644B-A5F9-B144507E12BC}" type="pres">
      <dgm:prSet presAssocID="{2731E0C5-D351-3E46-8488-59520188AE97}" presName="parTxOnlySpace" presStyleCnt="0"/>
      <dgm:spPr/>
    </dgm:pt>
    <dgm:pt modelId="{3B789C5D-5091-AE4C-B334-5B79BB5FF294}" type="pres">
      <dgm:prSet presAssocID="{6C8B5B9A-D9D2-8540-BCA5-50AB0186C1C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D5F4C27-A038-7644-A182-97AC03B7CE88}" srcId="{B6CF5024-DFC7-AD40-9B72-71E5A77D63B2}" destId="{BF3F86C5-82EF-BE4E-98C2-12FD7E2CCAED}" srcOrd="1" destOrd="0" parTransId="{6BF42EE2-C985-4147-B448-40EC108A84D7}" sibTransId="{2731E0C5-D351-3E46-8488-59520188AE97}"/>
    <dgm:cxn modelId="{80604079-3EB6-3B41-931E-B2D22766369B}" srcId="{B6CF5024-DFC7-AD40-9B72-71E5A77D63B2}" destId="{E79AC131-2D2C-9D44-BB27-2D25E0230E89}" srcOrd="0" destOrd="0" parTransId="{C645C2E6-E981-9345-90A7-BDA162B38B6F}" sibTransId="{3B8F4D83-D57D-3845-854E-3DF44ADF1473}"/>
    <dgm:cxn modelId="{40B35C8D-EE86-2544-90D4-5E92DE5418D5}" srcId="{B6CF5024-DFC7-AD40-9B72-71E5A77D63B2}" destId="{6C8B5B9A-D9D2-8540-BCA5-50AB0186C1C8}" srcOrd="2" destOrd="0" parTransId="{28D5310C-6C5D-6342-B6D9-90E10F64026D}" sibTransId="{080AFE3F-6F4F-2444-ACB2-5A565DFE25C1}"/>
    <dgm:cxn modelId="{C9C96F94-F7F8-8744-9ADA-CEECB2A6A951}" type="presOf" srcId="{E79AC131-2D2C-9D44-BB27-2D25E0230E89}" destId="{F173F871-619C-D447-816B-47E5CBCA04DA}" srcOrd="0" destOrd="0" presId="urn:microsoft.com/office/officeart/2005/8/layout/chevron1"/>
    <dgm:cxn modelId="{EC179C9D-5AAF-224B-A50A-31DD209B4F32}" type="presOf" srcId="{BF3F86C5-82EF-BE4E-98C2-12FD7E2CCAED}" destId="{DECECA2B-1117-3340-A133-DA68ED4FD13B}" srcOrd="0" destOrd="0" presId="urn:microsoft.com/office/officeart/2005/8/layout/chevron1"/>
    <dgm:cxn modelId="{73F0AA9D-E765-DF4B-8CFB-6A6DCB8F5602}" type="presOf" srcId="{B6CF5024-DFC7-AD40-9B72-71E5A77D63B2}" destId="{2ADDDE81-F016-D149-88ED-0919580B9855}" srcOrd="0" destOrd="0" presId="urn:microsoft.com/office/officeart/2005/8/layout/chevron1"/>
    <dgm:cxn modelId="{91F30CFA-1333-AF48-92D9-A8ABFFCE4B7B}" type="presOf" srcId="{6C8B5B9A-D9D2-8540-BCA5-50AB0186C1C8}" destId="{3B789C5D-5091-AE4C-B334-5B79BB5FF294}" srcOrd="0" destOrd="0" presId="urn:microsoft.com/office/officeart/2005/8/layout/chevron1"/>
    <dgm:cxn modelId="{FF64F648-2360-E842-BAF8-D327D1CD8196}" type="presParOf" srcId="{2ADDDE81-F016-D149-88ED-0919580B9855}" destId="{F173F871-619C-D447-816B-47E5CBCA04DA}" srcOrd="0" destOrd="0" presId="urn:microsoft.com/office/officeart/2005/8/layout/chevron1"/>
    <dgm:cxn modelId="{F4102813-CBC6-1144-A341-6148AB89B3CF}" type="presParOf" srcId="{2ADDDE81-F016-D149-88ED-0919580B9855}" destId="{93E60604-6A5E-094A-B20C-1A024164DE9D}" srcOrd="1" destOrd="0" presId="urn:microsoft.com/office/officeart/2005/8/layout/chevron1"/>
    <dgm:cxn modelId="{6F8016E4-3EE6-2943-8799-FDE5BB5D68C0}" type="presParOf" srcId="{2ADDDE81-F016-D149-88ED-0919580B9855}" destId="{DECECA2B-1117-3340-A133-DA68ED4FD13B}" srcOrd="2" destOrd="0" presId="urn:microsoft.com/office/officeart/2005/8/layout/chevron1"/>
    <dgm:cxn modelId="{B1C5190E-93BF-5D4B-8992-065CD6B0D8DB}" type="presParOf" srcId="{2ADDDE81-F016-D149-88ED-0919580B9855}" destId="{BBDF8BF8-0013-644B-A5F9-B144507E12BC}" srcOrd="3" destOrd="0" presId="urn:microsoft.com/office/officeart/2005/8/layout/chevron1"/>
    <dgm:cxn modelId="{91A118D5-5800-6C47-9E9C-52C3927F6948}" type="presParOf" srcId="{2ADDDE81-F016-D149-88ED-0919580B9855}" destId="{3B789C5D-5091-AE4C-B334-5B79BB5FF29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59020-698B-EC4A-997D-553E57F130E7}" type="doc">
      <dgm:prSet loTypeId="urn:microsoft.com/office/officeart/2005/8/layout/vList6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9A484DF-1F91-E34C-8C97-8AD097219FA0}">
      <dgm:prSet phldrT="[Text]"/>
      <dgm:spPr/>
      <dgm:t>
        <a:bodyPr/>
        <a:lstStyle/>
        <a:p>
          <a:r>
            <a:rPr lang="en-US" dirty="0"/>
            <a:t>QUIPS</a:t>
          </a:r>
        </a:p>
      </dgm:t>
    </dgm:pt>
    <dgm:pt modelId="{D1618880-99B5-F047-812D-DF42BE62E5EE}" type="parTrans" cxnId="{2B2DC703-3E00-0D43-9858-30605A56DDBA}">
      <dgm:prSet/>
      <dgm:spPr/>
      <dgm:t>
        <a:bodyPr/>
        <a:lstStyle/>
        <a:p>
          <a:endParaRPr lang="en-US"/>
        </a:p>
      </dgm:t>
    </dgm:pt>
    <dgm:pt modelId="{61A9EA75-054A-0048-A31E-4D46998074A9}" type="sibTrans" cxnId="{2B2DC703-3E00-0D43-9858-30605A56DDBA}">
      <dgm:prSet/>
      <dgm:spPr/>
      <dgm:t>
        <a:bodyPr/>
        <a:lstStyle/>
        <a:p>
          <a:endParaRPr lang="en-US"/>
        </a:p>
      </dgm:t>
    </dgm:pt>
    <dgm:pt modelId="{B19162BA-7B90-8940-A23A-80DAE01F0F3E}">
      <dgm:prSet phldrT="[Text]"/>
      <dgm:spPr/>
      <dgm:t>
        <a:bodyPr/>
        <a:lstStyle/>
        <a:p>
          <a:r>
            <a:rPr lang="en-US" dirty="0"/>
            <a:t> for individual predictors</a:t>
          </a:r>
        </a:p>
      </dgm:t>
    </dgm:pt>
    <dgm:pt modelId="{7E0803B7-3F00-CC4E-923E-915AF0EB6C8A}" type="parTrans" cxnId="{DF48CE5C-7CD8-8C42-905E-D371876770FE}">
      <dgm:prSet/>
      <dgm:spPr/>
      <dgm:t>
        <a:bodyPr/>
        <a:lstStyle/>
        <a:p>
          <a:endParaRPr lang="en-US"/>
        </a:p>
      </dgm:t>
    </dgm:pt>
    <dgm:pt modelId="{4B907108-3A29-C24B-8FE8-F022F89DD06D}" type="sibTrans" cxnId="{DF48CE5C-7CD8-8C42-905E-D371876770FE}">
      <dgm:prSet/>
      <dgm:spPr/>
      <dgm:t>
        <a:bodyPr/>
        <a:lstStyle/>
        <a:p>
          <a:endParaRPr lang="en-US"/>
        </a:p>
      </dgm:t>
    </dgm:pt>
    <dgm:pt modelId="{49D309BF-98D3-DC4E-BD03-C244849D71FD}">
      <dgm:prSet phldrT="[Text]"/>
      <dgm:spPr/>
      <dgm:t>
        <a:bodyPr/>
        <a:lstStyle/>
        <a:p>
          <a:r>
            <a:rPr lang="en-US" dirty="0"/>
            <a:t>PROBAST</a:t>
          </a:r>
        </a:p>
      </dgm:t>
    </dgm:pt>
    <dgm:pt modelId="{6EA48F0B-3470-694A-BD99-E24DB75ACC61}" type="parTrans" cxnId="{1F037B4E-4465-B649-AF83-5FA1D11EC867}">
      <dgm:prSet/>
      <dgm:spPr/>
      <dgm:t>
        <a:bodyPr/>
        <a:lstStyle/>
        <a:p>
          <a:endParaRPr lang="en-US"/>
        </a:p>
      </dgm:t>
    </dgm:pt>
    <dgm:pt modelId="{4DA611E7-C30C-1649-A003-6292348E3C29}" type="sibTrans" cxnId="{1F037B4E-4465-B649-AF83-5FA1D11EC867}">
      <dgm:prSet/>
      <dgm:spPr/>
      <dgm:t>
        <a:bodyPr/>
        <a:lstStyle/>
        <a:p>
          <a:endParaRPr lang="en-US"/>
        </a:p>
      </dgm:t>
    </dgm:pt>
    <dgm:pt modelId="{3293FCDA-F979-D844-90AA-61FC4249D859}">
      <dgm:prSet phldrT="[Text]"/>
      <dgm:spPr/>
      <dgm:t>
        <a:bodyPr/>
        <a:lstStyle/>
        <a:p>
          <a:r>
            <a:rPr lang="en-US" dirty="0"/>
            <a:t> for prediction models</a:t>
          </a:r>
        </a:p>
      </dgm:t>
    </dgm:pt>
    <dgm:pt modelId="{58C8D24F-1A99-0248-A868-4A98DBFA465B}" type="parTrans" cxnId="{3CA0A44C-1596-8043-8661-13AA50BCD1F8}">
      <dgm:prSet/>
      <dgm:spPr/>
      <dgm:t>
        <a:bodyPr/>
        <a:lstStyle/>
        <a:p>
          <a:endParaRPr lang="en-US"/>
        </a:p>
      </dgm:t>
    </dgm:pt>
    <dgm:pt modelId="{A65230F2-81A3-A447-98D4-2E242B9963EA}" type="sibTrans" cxnId="{3CA0A44C-1596-8043-8661-13AA50BCD1F8}">
      <dgm:prSet/>
      <dgm:spPr/>
      <dgm:t>
        <a:bodyPr/>
        <a:lstStyle/>
        <a:p>
          <a:endParaRPr lang="en-US"/>
        </a:p>
      </dgm:t>
    </dgm:pt>
    <dgm:pt modelId="{F700CB23-6FA7-46D0-831D-AAC476767870}">
      <dgm:prSet phldrT="[Text]"/>
      <dgm:spPr/>
      <dgm:t>
        <a:bodyPr/>
        <a:lstStyle/>
        <a:p>
          <a:endParaRPr lang="en-US" dirty="0"/>
        </a:p>
      </dgm:t>
    </dgm:pt>
    <dgm:pt modelId="{88799BA8-13F5-4032-9653-D145D72A6034}" type="parTrans" cxnId="{D3855614-5B6E-4D67-BDAA-DE1E6FD24B99}">
      <dgm:prSet/>
      <dgm:spPr/>
      <dgm:t>
        <a:bodyPr/>
        <a:lstStyle/>
        <a:p>
          <a:endParaRPr lang="de-DE"/>
        </a:p>
      </dgm:t>
    </dgm:pt>
    <dgm:pt modelId="{BB6BFECB-F824-4169-9A12-A3D82F6B5175}" type="sibTrans" cxnId="{D3855614-5B6E-4D67-BDAA-DE1E6FD24B99}">
      <dgm:prSet/>
      <dgm:spPr/>
      <dgm:t>
        <a:bodyPr/>
        <a:lstStyle/>
        <a:p>
          <a:endParaRPr lang="de-DE"/>
        </a:p>
      </dgm:t>
    </dgm:pt>
    <dgm:pt modelId="{75F00E64-9A0E-42C3-B383-4BE081E5E0CE}">
      <dgm:prSet phldrT="[Text]"/>
      <dgm:spPr/>
      <dgm:t>
        <a:bodyPr/>
        <a:lstStyle/>
        <a:p>
          <a:endParaRPr lang="en-US" dirty="0"/>
        </a:p>
      </dgm:t>
    </dgm:pt>
    <dgm:pt modelId="{C102E3E3-D1EF-4A9B-8DF6-E8D26935905D}" type="parTrans" cxnId="{DA116F61-5EDE-4F22-A0C1-5561ACDC5E90}">
      <dgm:prSet/>
      <dgm:spPr/>
      <dgm:t>
        <a:bodyPr/>
        <a:lstStyle/>
        <a:p>
          <a:endParaRPr lang="de-DE"/>
        </a:p>
      </dgm:t>
    </dgm:pt>
    <dgm:pt modelId="{A7D13045-7D06-4C4F-8949-DDB215FED97B}" type="sibTrans" cxnId="{DA116F61-5EDE-4F22-A0C1-5561ACDC5E90}">
      <dgm:prSet/>
      <dgm:spPr/>
      <dgm:t>
        <a:bodyPr/>
        <a:lstStyle/>
        <a:p>
          <a:endParaRPr lang="de-DE"/>
        </a:p>
      </dgm:t>
    </dgm:pt>
    <dgm:pt modelId="{209C0D90-7E4D-F545-847D-651CF59ABE21}" type="pres">
      <dgm:prSet presAssocID="{7F359020-698B-EC4A-997D-553E57F130E7}" presName="Name0" presStyleCnt="0">
        <dgm:presLayoutVars>
          <dgm:dir/>
          <dgm:animLvl val="lvl"/>
          <dgm:resizeHandles/>
        </dgm:presLayoutVars>
      </dgm:prSet>
      <dgm:spPr/>
    </dgm:pt>
    <dgm:pt modelId="{902DFBBC-E388-FA4A-9369-33868008ECF3}" type="pres">
      <dgm:prSet presAssocID="{F9A484DF-1F91-E34C-8C97-8AD097219FA0}" presName="linNode" presStyleCnt="0"/>
      <dgm:spPr/>
    </dgm:pt>
    <dgm:pt modelId="{51129A4E-29B1-BB48-ACFE-59C78B43E365}" type="pres">
      <dgm:prSet presAssocID="{F9A484DF-1F91-E34C-8C97-8AD097219FA0}" presName="parentShp" presStyleLbl="node1" presStyleIdx="0" presStyleCnt="2">
        <dgm:presLayoutVars>
          <dgm:bulletEnabled val="1"/>
        </dgm:presLayoutVars>
      </dgm:prSet>
      <dgm:spPr/>
    </dgm:pt>
    <dgm:pt modelId="{706FDBAC-A3AB-2F46-94CF-F63DE24BF73E}" type="pres">
      <dgm:prSet presAssocID="{F9A484DF-1F91-E34C-8C97-8AD097219FA0}" presName="childShp" presStyleLbl="bgAccFollowNode1" presStyleIdx="0" presStyleCnt="2" custLinFactNeighborY="-922">
        <dgm:presLayoutVars>
          <dgm:bulletEnabled val="1"/>
        </dgm:presLayoutVars>
      </dgm:prSet>
      <dgm:spPr/>
    </dgm:pt>
    <dgm:pt modelId="{3FAA278B-A9EA-9E4B-AAC9-B51CFDD3A6FF}" type="pres">
      <dgm:prSet presAssocID="{61A9EA75-054A-0048-A31E-4D46998074A9}" presName="spacing" presStyleCnt="0"/>
      <dgm:spPr/>
    </dgm:pt>
    <dgm:pt modelId="{403BF5BF-D8C1-2445-B6E4-BA05EE40384A}" type="pres">
      <dgm:prSet presAssocID="{49D309BF-98D3-DC4E-BD03-C244849D71FD}" presName="linNode" presStyleCnt="0"/>
      <dgm:spPr/>
    </dgm:pt>
    <dgm:pt modelId="{06B10A1C-9733-414C-8211-7CF5C3B22CC1}" type="pres">
      <dgm:prSet presAssocID="{49D309BF-98D3-DC4E-BD03-C244849D71FD}" presName="parentShp" presStyleLbl="node1" presStyleIdx="1" presStyleCnt="2">
        <dgm:presLayoutVars>
          <dgm:bulletEnabled val="1"/>
        </dgm:presLayoutVars>
      </dgm:prSet>
      <dgm:spPr/>
    </dgm:pt>
    <dgm:pt modelId="{3E74195A-5F1D-5B49-AAA1-E4A1CCBA19FE}" type="pres">
      <dgm:prSet presAssocID="{49D309BF-98D3-DC4E-BD03-C244849D71FD}" presName="childShp" presStyleLbl="bgAccFollowNode1" presStyleIdx="1" presStyleCnt="2" custLinFactNeighborY="-3584">
        <dgm:presLayoutVars>
          <dgm:bulletEnabled val="1"/>
        </dgm:presLayoutVars>
      </dgm:prSet>
      <dgm:spPr/>
    </dgm:pt>
  </dgm:ptLst>
  <dgm:cxnLst>
    <dgm:cxn modelId="{2B2DC703-3E00-0D43-9858-30605A56DDBA}" srcId="{7F359020-698B-EC4A-997D-553E57F130E7}" destId="{F9A484DF-1F91-E34C-8C97-8AD097219FA0}" srcOrd="0" destOrd="0" parTransId="{D1618880-99B5-F047-812D-DF42BE62E5EE}" sibTransId="{61A9EA75-054A-0048-A31E-4D46998074A9}"/>
    <dgm:cxn modelId="{3FBCC704-7DE5-7149-BE22-27C43173D838}" type="presOf" srcId="{3293FCDA-F979-D844-90AA-61FC4249D859}" destId="{3E74195A-5F1D-5B49-AAA1-E4A1CCBA19FE}" srcOrd="0" destOrd="1" presId="urn:microsoft.com/office/officeart/2005/8/layout/vList6"/>
    <dgm:cxn modelId="{D3855614-5B6E-4D67-BDAA-DE1E6FD24B99}" srcId="{F9A484DF-1F91-E34C-8C97-8AD097219FA0}" destId="{F700CB23-6FA7-46D0-831D-AAC476767870}" srcOrd="0" destOrd="0" parTransId="{88799BA8-13F5-4032-9653-D145D72A6034}" sibTransId="{BB6BFECB-F824-4169-9A12-A3D82F6B5175}"/>
    <dgm:cxn modelId="{DF48CE5C-7CD8-8C42-905E-D371876770FE}" srcId="{F9A484DF-1F91-E34C-8C97-8AD097219FA0}" destId="{B19162BA-7B90-8940-A23A-80DAE01F0F3E}" srcOrd="1" destOrd="0" parTransId="{7E0803B7-3F00-CC4E-923E-915AF0EB6C8A}" sibTransId="{4B907108-3A29-C24B-8FE8-F022F89DD06D}"/>
    <dgm:cxn modelId="{DA116F61-5EDE-4F22-A0C1-5561ACDC5E90}" srcId="{49D309BF-98D3-DC4E-BD03-C244849D71FD}" destId="{75F00E64-9A0E-42C3-B383-4BE081E5E0CE}" srcOrd="0" destOrd="0" parTransId="{C102E3E3-D1EF-4A9B-8DF6-E8D26935905D}" sibTransId="{A7D13045-7D06-4C4F-8949-DDB215FED97B}"/>
    <dgm:cxn modelId="{2CCC8544-525D-A84D-8561-9E45280B2001}" type="presOf" srcId="{F9A484DF-1F91-E34C-8C97-8AD097219FA0}" destId="{51129A4E-29B1-BB48-ACFE-59C78B43E365}" srcOrd="0" destOrd="0" presId="urn:microsoft.com/office/officeart/2005/8/layout/vList6"/>
    <dgm:cxn modelId="{3CA0A44C-1596-8043-8661-13AA50BCD1F8}" srcId="{49D309BF-98D3-DC4E-BD03-C244849D71FD}" destId="{3293FCDA-F979-D844-90AA-61FC4249D859}" srcOrd="1" destOrd="0" parTransId="{58C8D24F-1A99-0248-A868-4A98DBFA465B}" sibTransId="{A65230F2-81A3-A447-98D4-2E242B9963EA}"/>
    <dgm:cxn modelId="{1F037B4E-4465-B649-AF83-5FA1D11EC867}" srcId="{7F359020-698B-EC4A-997D-553E57F130E7}" destId="{49D309BF-98D3-DC4E-BD03-C244849D71FD}" srcOrd="1" destOrd="0" parTransId="{6EA48F0B-3470-694A-BD99-E24DB75ACC61}" sibTransId="{4DA611E7-C30C-1649-A003-6292348E3C29}"/>
    <dgm:cxn modelId="{41020D82-CF47-43DC-90B6-825DD52DB013}" type="presOf" srcId="{75F00E64-9A0E-42C3-B383-4BE081E5E0CE}" destId="{3E74195A-5F1D-5B49-AAA1-E4A1CCBA19FE}" srcOrd="0" destOrd="0" presId="urn:microsoft.com/office/officeart/2005/8/layout/vList6"/>
    <dgm:cxn modelId="{35B56E9D-A9BC-3449-9BFB-7874A199EA51}" type="presOf" srcId="{7F359020-698B-EC4A-997D-553E57F130E7}" destId="{209C0D90-7E4D-F545-847D-651CF59ABE21}" srcOrd="0" destOrd="0" presId="urn:microsoft.com/office/officeart/2005/8/layout/vList6"/>
    <dgm:cxn modelId="{315062AC-2D14-4C44-9D61-95723F445D73}" type="presOf" srcId="{F700CB23-6FA7-46D0-831D-AAC476767870}" destId="{706FDBAC-A3AB-2F46-94CF-F63DE24BF73E}" srcOrd="0" destOrd="0" presId="urn:microsoft.com/office/officeart/2005/8/layout/vList6"/>
    <dgm:cxn modelId="{A88DB5DF-D761-2F40-9509-9AC5C18A693E}" type="presOf" srcId="{49D309BF-98D3-DC4E-BD03-C244849D71FD}" destId="{06B10A1C-9733-414C-8211-7CF5C3B22CC1}" srcOrd="0" destOrd="0" presId="urn:microsoft.com/office/officeart/2005/8/layout/vList6"/>
    <dgm:cxn modelId="{EE060EED-3DC2-1747-B822-56B9CA1B2408}" type="presOf" srcId="{B19162BA-7B90-8940-A23A-80DAE01F0F3E}" destId="{706FDBAC-A3AB-2F46-94CF-F63DE24BF73E}" srcOrd="0" destOrd="1" presId="urn:microsoft.com/office/officeart/2005/8/layout/vList6"/>
    <dgm:cxn modelId="{F0465578-AE9F-3945-A821-16278B5715C7}" type="presParOf" srcId="{209C0D90-7E4D-F545-847D-651CF59ABE21}" destId="{902DFBBC-E388-FA4A-9369-33868008ECF3}" srcOrd="0" destOrd="0" presId="urn:microsoft.com/office/officeart/2005/8/layout/vList6"/>
    <dgm:cxn modelId="{4C6042CA-D72D-6D4F-938E-917FF7CEEFC6}" type="presParOf" srcId="{902DFBBC-E388-FA4A-9369-33868008ECF3}" destId="{51129A4E-29B1-BB48-ACFE-59C78B43E365}" srcOrd="0" destOrd="0" presId="urn:microsoft.com/office/officeart/2005/8/layout/vList6"/>
    <dgm:cxn modelId="{C6FD6C4F-06BB-314D-9D18-F1034356EBA5}" type="presParOf" srcId="{902DFBBC-E388-FA4A-9369-33868008ECF3}" destId="{706FDBAC-A3AB-2F46-94CF-F63DE24BF73E}" srcOrd="1" destOrd="0" presId="urn:microsoft.com/office/officeart/2005/8/layout/vList6"/>
    <dgm:cxn modelId="{DCE7B692-4D92-1647-A8CB-EAD2DFBC7400}" type="presParOf" srcId="{209C0D90-7E4D-F545-847D-651CF59ABE21}" destId="{3FAA278B-A9EA-9E4B-AAC9-B51CFDD3A6FF}" srcOrd="1" destOrd="0" presId="urn:microsoft.com/office/officeart/2005/8/layout/vList6"/>
    <dgm:cxn modelId="{069D446D-7BC3-0F4B-93F4-2DC9A2CF9F19}" type="presParOf" srcId="{209C0D90-7E4D-F545-847D-651CF59ABE21}" destId="{403BF5BF-D8C1-2445-B6E4-BA05EE40384A}" srcOrd="2" destOrd="0" presId="urn:microsoft.com/office/officeart/2005/8/layout/vList6"/>
    <dgm:cxn modelId="{6C99E496-7357-C048-8803-3CA98DEF957E}" type="presParOf" srcId="{403BF5BF-D8C1-2445-B6E4-BA05EE40384A}" destId="{06B10A1C-9733-414C-8211-7CF5C3B22CC1}" srcOrd="0" destOrd="0" presId="urn:microsoft.com/office/officeart/2005/8/layout/vList6"/>
    <dgm:cxn modelId="{6F34EE4C-F4B2-4B45-AA36-45F5BE1C9CB0}" type="presParOf" srcId="{403BF5BF-D8C1-2445-B6E4-BA05EE40384A}" destId="{3E74195A-5F1D-5B49-AAA1-E4A1CCBA19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CEE252-3952-F343-A836-315AB8E8F056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A16396-BBEB-874A-9CE9-FBE608BAD6B2}">
      <dgm:prSet phldrT="[Text]"/>
      <dgm:spPr>
        <a:solidFill>
          <a:srgbClr val="002060"/>
        </a:solidFill>
      </dgm:spPr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CRASH-basic </a:t>
          </a:r>
          <a:r>
            <a:rPr lang="de-DE" dirty="0" err="1"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 CRASH-CT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486901-40CC-7649-B6ED-696D2F52A1B6}" type="parTrans" cxnId="{97C8D506-1A10-AE4E-BD7F-2FAAF7805B2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F92E4C-1629-E844-837D-C6ADD9A7F6A2}" type="sibTrans" cxnId="{97C8D506-1A10-AE4E-BD7F-2FAAF7805B2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AA1B8F-0303-054B-8D5D-4D4246FC2EED}">
      <dgm:prSet/>
      <dgm:spPr>
        <a:solidFill>
          <a:srgbClr val="002060"/>
        </a:solidFill>
      </dgm:spPr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Marshall-CT</a:t>
          </a:r>
        </a:p>
      </dgm:t>
    </dgm:pt>
    <dgm:pt modelId="{D0EAE4FB-F003-954A-A994-5E8B38E19567}" type="parTrans" cxnId="{7CEC6414-6636-DB4B-8AED-D980FA6119B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1A2482-EBF1-FC4A-82EE-115A4ED4A05C}" type="sibTrans" cxnId="{7CEC6414-6636-DB4B-8AED-D980FA6119B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AEC8DD-7332-3949-8573-C5D06B5A55FE}">
      <dgm:prSet/>
      <dgm:spPr>
        <a:solidFill>
          <a:srgbClr val="002060"/>
        </a:solidFill>
      </dgm:spPr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Rotterdam-CT</a:t>
          </a:r>
        </a:p>
      </dgm:t>
    </dgm:pt>
    <dgm:pt modelId="{1162E431-2E8C-2F43-AE4E-9A732AA805D6}" type="parTrans" cxnId="{6C86AEBF-657A-0846-9AF7-3BA6EBBED7A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53F7A5-6CC7-6B4C-80ED-4C68BC1249D7}" type="sibTrans" cxnId="{6C86AEBF-657A-0846-9AF7-3BA6EBBED7A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09F610-026F-6146-9E40-6B35DCF8C835}">
      <dgm:prSet/>
      <dgm:spPr>
        <a:solidFill>
          <a:srgbClr val="002060"/>
        </a:solidFill>
      </dgm:spPr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Helsinki-CT</a:t>
          </a:r>
        </a:p>
      </dgm:t>
    </dgm:pt>
    <dgm:pt modelId="{03091D4A-C617-E747-BFD7-33A23466E3F2}" type="parTrans" cxnId="{08834B08-9EF3-B747-B8F7-0B2FE9BBCAE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BF7CAA-8F87-B640-BAC1-A8CDF93663FA}" type="sibTrans" cxnId="{08834B08-9EF3-B747-B8F7-0B2FE9BBCAE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D8D880-905E-A04A-87D2-90A72E73AB2D}">
      <dgm:prSet/>
      <dgm:spPr>
        <a:solidFill>
          <a:srgbClr val="002060"/>
        </a:solidFill>
      </dgm:spPr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Stockholm-CT</a:t>
          </a:r>
        </a:p>
      </dgm:t>
    </dgm:pt>
    <dgm:pt modelId="{FF11194F-BE4A-B646-AB7C-C1D46E0FD7E2}" type="parTrans" cxnId="{51BD1923-E234-0E4E-A3A3-E2BD81B3E47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8F5743-DD2D-9B4F-8FE8-3CA49D55C631}" type="sibTrans" cxnId="{51BD1923-E234-0E4E-A3A3-E2BD81B3E47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692DBF-4693-794C-9761-1416587B9D82}">
      <dgm:prSet phldrT="[Text]"/>
      <dgm:spPr>
        <a:solidFill>
          <a:srgbClr val="002060"/>
        </a:solidFill>
      </dgm:spPr>
      <dgm:t>
        <a:bodyPr/>
        <a:lstStyle/>
        <a:p>
          <a:r>
            <a:rPr lang="de-DE" dirty="0">
              <a:latin typeface="Calibri" panose="020F0502020204030204" pitchFamily="34" charset="0"/>
              <a:cs typeface="Calibri" panose="020F0502020204030204" pitchFamily="34" charset="0"/>
            </a:rPr>
            <a:t>IMPACT-core, IMPACT-extended &amp; IMPACT-lab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81D1B0-48CD-1A48-BC8F-C5237A5FD628}" type="parTrans" cxnId="{46292431-9B4E-2640-85FF-0C514E9F5E5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4BD5A15-63EC-9D45-AA4B-897DE64973CD}" type="sibTrans" cxnId="{46292431-9B4E-2640-85FF-0C514E9F5E5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37AA67-9D3C-E74A-AADB-32C77F402C50}" type="pres">
      <dgm:prSet presAssocID="{69CEE252-3952-F343-A836-315AB8E8F056}" presName="diagram" presStyleCnt="0">
        <dgm:presLayoutVars>
          <dgm:dir/>
          <dgm:resizeHandles val="exact"/>
        </dgm:presLayoutVars>
      </dgm:prSet>
      <dgm:spPr/>
    </dgm:pt>
    <dgm:pt modelId="{B6549E96-DC7E-0E49-A49A-7F2199110475}" type="pres">
      <dgm:prSet presAssocID="{99A16396-BBEB-874A-9CE9-FBE608BAD6B2}" presName="node" presStyleLbl="node1" presStyleIdx="0" presStyleCnt="6">
        <dgm:presLayoutVars>
          <dgm:bulletEnabled val="1"/>
        </dgm:presLayoutVars>
      </dgm:prSet>
      <dgm:spPr/>
    </dgm:pt>
    <dgm:pt modelId="{8E61CA15-FEFD-4946-AEAA-787BC1E01055}" type="pres">
      <dgm:prSet presAssocID="{82F92E4C-1629-E844-837D-C6ADD9A7F6A2}" presName="sibTrans" presStyleCnt="0"/>
      <dgm:spPr/>
    </dgm:pt>
    <dgm:pt modelId="{639678BD-DCEE-7E40-A269-2DD34C11FCCC}" type="pres">
      <dgm:prSet presAssocID="{DB692DBF-4693-794C-9761-1416587B9D82}" presName="node" presStyleLbl="node1" presStyleIdx="1" presStyleCnt="6">
        <dgm:presLayoutVars>
          <dgm:bulletEnabled val="1"/>
        </dgm:presLayoutVars>
      </dgm:prSet>
      <dgm:spPr/>
    </dgm:pt>
    <dgm:pt modelId="{017D22D9-D88E-DB4B-93EF-F2C4FEAC7942}" type="pres">
      <dgm:prSet presAssocID="{D4BD5A15-63EC-9D45-AA4B-897DE64973CD}" presName="sibTrans" presStyleCnt="0"/>
      <dgm:spPr/>
    </dgm:pt>
    <dgm:pt modelId="{89D346BE-A23A-7145-8DF8-AF6357BB12F4}" type="pres">
      <dgm:prSet presAssocID="{BCAA1B8F-0303-054B-8D5D-4D4246FC2EED}" presName="node" presStyleLbl="node1" presStyleIdx="2" presStyleCnt="6">
        <dgm:presLayoutVars>
          <dgm:bulletEnabled val="1"/>
        </dgm:presLayoutVars>
      </dgm:prSet>
      <dgm:spPr/>
    </dgm:pt>
    <dgm:pt modelId="{0178727D-C838-E343-8BC5-6014AEA8AC9F}" type="pres">
      <dgm:prSet presAssocID="{AD1A2482-EBF1-FC4A-82EE-115A4ED4A05C}" presName="sibTrans" presStyleCnt="0"/>
      <dgm:spPr/>
    </dgm:pt>
    <dgm:pt modelId="{308A4FA6-76F9-804F-8699-1D775E0B6606}" type="pres">
      <dgm:prSet presAssocID="{9CAEC8DD-7332-3949-8573-C5D06B5A55FE}" presName="node" presStyleLbl="node1" presStyleIdx="3" presStyleCnt="6">
        <dgm:presLayoutVars>
          <dgm:bulletEnabled val="1"/>
        </dgm:presLayoutVars>
      </dgm:prSet>
      <dgm:spPr/>
    </dgm:pt>
    <dgm:pt modelId="{9B43F50B-9D8F-5E44-8ABD-903D62D8343D}" type="pres">
      <dgm:prSet presAssocID="{4A53F7A5-6CC7-6B4C-80ED-4C68BC1249D7}" presName="sibTrans" presStyleCnt="0"/>
      <dgm:spPr/>
    </dgm:pt>
    <dgm:pt modelId="{3328C1BD-052D-264E-B357-34FC9FC678F1}" type="pres">
      <dgm:prSet presAssocID="{CC09F610-026F-6146-9E40-6B35DCF8C835}" presName="node" presStyleLbl="node1" presStyleIdx="4" presStyleCnt="6">
        <dgm:presLayoutVars>
          <dgm:bulletEnabled val="1"/>
        </dgm:presLayoutVars>
      </dgm:prSet>
      <dgm:spPr/>
    </dgm:pt>
    <dgm:pt modelId="{5B7C7F52-A8A2-6949-B768-B14238F64A23}" type="pres">
      <dgm:prSet presAssocID="{2BBF7CAA-8F87-B640-BAC1-A8CDF93663FA}" presName="sibTrans" presStyleCnt="0"/>
      <dgm:spPr/>
    </dgm:pt>
    <dgm:pt modelId="{032A9BAB-7D4F-094C-AD14-710A9117A5EF}" type="pres">
      <dgm:prSet presAssocID="{56D8D880-905E-A04A-87D2-90A72E73AB2D}" presName="node" presStyleLbl="node1" presStyleIdx="5" presStyleCnt="6">
        <dgm:presLayoutVars>
          <dgm:bulletEnabled val="1"/>
        </dgm:presLayoutVars>
      </dgm:prSet>
      <dgm:spPr/>
    </dgm:pt>
  </dgm:ptLst>
  <dgm:cxnLst>
    <dgm:cxn modelId="{9276FC01-CFD3-7544-967B-F5CEEB2578B0}" type="presOf" srcId="{99A16396-BBEB-874A-9CE9-FBE608BAD6B2}" destId="{B6549E96-DC7E-0E49-A49A-7F2199110475}" srcOrd="0" destOrd="0" presId="urn:microsoft.com/office/officeart/2005/8/layout/default"/>
    <dgm:cxn modelId="{97C8D506-1A10-AE4E-BD7F-2FAAF7805B2D}" srcId="{69CEE252-3952-F343-A836-315AB8E8F056}" destId="{99A16396-BBEB-874A-9CE9-FBE608BAD6B2}" srcOrd="0" destOrd="0" parTransId="{AE486901-40CC-7649-B6ED-696D2F52A1B6}" sibTransId="{82F92E4C-1629-E844-837D-C6ADD9A7F6A2}"/>
    <dgm:cxn modelId="{08834B08-9EF3-B747-B8F7-0B2FE9BBCAE5}" srcId="{69CEE252-3952-F343-A836-315AB8E8F056}" destId="{CC09F610-026F-6146-9E40-6B35DCF8C835}" srcOrd="4" destOrd="0" parTransId="{03091D4A-C617-E747-BFD7-33A23466E3F2}" sibTransId="{2BBF7CAA-8F87-B640-BAC1-A8CDF93663FA}"/>
    <dgm:cxn modelId="{7CEC6414-6636-DB4B-8AED-D980FA6119B2}" srcId="{69CEE252-3952-F343-A836-315AB8E8F056}" destId="{BCAA1B8F-0303-054B-8D5D-4D4246FC2EED}" srcOrd="2" destOrd="0" parTransId="{D0EAE4FB-F003-954A-A994-5E8B38E19567}" sibTransId="{AD1A2482-EBF1-FC4A-82EE-115A4ED4A05C}"/>
    <dgm:cxn modelId="{C8053322-CE7C-914C-B6BF-859A8AF237A3}" type="presOf" srcId="{CC09F610-026F-6146-9E40-6B35DCF8C835}" destId="{3328C1BD-052D-264E-B357-34FC9FC678F1}" srcOrd="0" destOrd="0" presId="urn:microsoft.com/office/officeart/2005/8/layout/default"/>
    <dgm:cxn modelId="{51BD1923-E234-0E4E-A3A3-E2BD81B3E47E}" srcId="{69CEE252-3952-F343-A836-315AB8E8F056}" destId="{56D8D880-905E-A04A-87D2-90A72E73AB2D}" srcOrd="5" destOrd="0" parTransId="{FF11194F-BE4A-B646-AB7C-C1D46E0FD7E2}" sibTransId="{B38F5743-DD2D-9B4F-8FE8-3CA49D55C631}"/>
    <dgm:cxn modelId="{46292431-9B4E-2640-85FF-0C514E9F5E55}" srcId="{69CEE252-3952-F343-A836-315AB8E8F056}" destId="{DB692DBF-4693-794C-9761-1416587B9D82}" srcOrd="1" destOrd="0" parTransId="{2C81D1B0-48CD-1A48-BC8F-C5237A5FD628}" sibTransId="{D4BD5A15-63EC-9D45-AA4B-897DE64973CD}"/>
    <dgm:cxn modelId="{8D193338-63F7-804D-9209-2E7C3E84DA0A}" type="presOf" srcId="{BCAA1B8F-0303-054B-8D5D-4D4246FC2EED}" destId="{89D346BE-A23A-7145-8DF8-AF6357BB12F4}" srcOrd="0" destOrd="0" presId="urn:microsoft.com/office/officeart/2005/8/layout/default"/>
    <dgm:cxn modelId="{07E77338-2E3C-F947-9072-3C01F1A7CCBD}" type="presOf" srcId="{9CAEC8DD-7332-3949-8573-C5D06B5A55FE}" destId="{308A4FA6-76F9-804F-8699-1D775E0B6606}" srcOrd="0" destOrd="0" presId="urn:microsoft.com/office/officeart/2005/8/layout/default"/>
    <dgm:cxn modelId="{7D18876E-B28D-024E-9D1D-6B0CCE2EF511}" type="presOf" srcId="{56D8D880-905E-A04A-87D2-90A72E73AB2D}" destId="{032A9BAB-7D4F-094C-AD14-710A9117A5EF}" srcOrd="0" destOrd="0" presId="urn:microsoft.com/office/officeart/2005/8/layout/default"/>
    <dgm:cxn modelId="{F3A2E698-3D92-D740-AFD5-C93A9650F53F}" type="presOf" srcId="{69CEE252-3952-F343-A836-315AB8E8F056}" destId="{2037AA67-9D3C-E74A-AADB-32C77F402C50}" srcOrd="0" destOrd="0" presId="urn:microsoft.com/office/officeart/2005/8/layout/default"/>
    <dgm:cxn modelId="{D0D48EB3-089E-A949-A7F2-AAECEB89A9E5}" type="presOf" srcId="{DB692DBF-4693-794C-9761-1416587B9D82}" destId="{639678BD-DCEE-7E40-A269-2DD34C11FCCC}" srcOrd="0" destOrd="0" presId="urn:microsoft.com/office/officeart/2005/8/layout/default"/>
    <dgm:cxn modelId="{6C86AEBF-657A-0846-9AF7-3BA6EBBED7A4}" srcId="{69CEE252-3952-F343-A836-315AB8E8F056}" destId="{9CAEC8DD-7332-3949-8573-C5D06B5A55FE}" srcOrd="3" destOrd="0" parTransId="{1162E431-2E8C-2F43-AE4E-9A732AA805D6}" sibTransId="{4A53F7A5-6CC7-6B4C-80ED-4C68BC1249D7}"/>
    <dgm:cxn modelId="{37B09A05-89A6-964A-BE74-FF264A630D56}" type="presParOf" srcId="{2037AA67-9D3C-E74A-AADB-32C77F402C50}" destId="{B6549E96-DC7E-0E49-A49A-7F2199110475}" srcOrd="0" destOrd="0" presId="urn:microsoft.com/office/officeart/2005/8/layout/default"/>
    <dgm:cxn modelId="{F28788B7-12C9-6E4F-A1FE-BD55DA770C8A}" type="presParOf" srcId="{2037AA67-9D3C-E74A-AADB-32C77F402C50}" destId="{8E61CA15-FEFD-4946-AEAA-787BC1E01055}" srcOrd="1" destOrd="0" presId="urn:microsoft.com/office/officeart/2005/8/layout/default"/>
    <dgm:cxn modelId="{80AA0E9F-DC98-1148-B417-EE72626828CB}" type="presParOf" srcId="{2037AA67-9D3C-E74A-AADB-32C77F402C50}" destId="{639678BD-DCEE-7E40-A269-2DD34C11FCCC}" srcOrd="2" destOrd="0" presId="urn:microsoft.com/office/officeart/2005/8/layout/default"/>
    <dgm:cxn modelId="{BD9A5C4D-78C1-1142-B664-7A72A7B989C8}" type="presParOf" srcId="{2037AA67-9D3C-E74A-AADB-32C77F402C50}" destId="{017D22D9-D88E-DB4B-93EF-F2C4FEAC7942}" srcOrd="3" destOrd="0" presId="urn:microsoft.com/office/officeart/2005/8/layout/default"/>
    <dgm:cxn modelId="{454D64BA-EFCD-054C-975E-B08DDF79F826}" type="presParOf" srcId="{2037AA67-9D3C-E74A-AADB-32C77F402C50}" destId="{89D346BE-A23A-7145-8DF8-AF6357BB12F4}" srcOrd="4" destOrd="0" presId="urn:microsoft.com/office/officeart/2005/8/layout/default"/>
    <dgm:cxn modelId="{E81FD13D-F7CD-BB43-B0A9-A8332318D1D8}" type="presParOf" srcId="{2037AA67-9D3C-E74A-AADB-32C77F402C50}" destId="{0178727D-C838-E343-8BC5-6014AEA8AC9F}" srcOrd="5" destOrd="0" presId="urn:microsoft.com/office/officeart/2005/8/layout/default"/>
    <dgm:cxn modelId="{81E968FD-994E-5647-955C-1CF64B044B91}" type="presParOf" srcId="{2037AA67-9D3C-E74A-AADB-32C77F402C50}" destId="{308A4FA6-76F9-804F-8699-1D775E0B6606}" srcOrd="6" destOrd="0" presId="urn:microsoft.com/office/officeart/2005/8/layout/default"/>
    <dgm:cxn modelId="{D6BDB4F5-1821-F249-AA1C-A2E2060F8A81}" type="presParOf" srcId="{2037AA67-9D3C-E74A-AADB-32C77F402C50}" destId="{9B43F50B-9D8F-5E44-8ABD-903D62D8343D}" srcOrd="7" destOrd="0" presId="urn:microsoft.com/office/officeart/2005/8/layout/default"/>
    <dgm:cxn modelId="{9B389CE7-E473-A94A-9A77-E1D33ABDD16D}" type="presParOf" srcId="{2037AA67-9D3C-E74A-AADB-32C77F402C50}" destId="{3328C1BD-052D-264E-B357-34FC9FC678F1}" srcOrd="8" destOrd="0" presId="urn:microsoft.com/office/officeart/2005/8/layout/default"/>
    <dgm:cxn modelId="{4A2A2E9D-013A-1048-9A21-333D031A9524}" type="presParOf" srcId="{2037AA67-9D3C-E74A-AADB-32C77F402C50}" destId="{5B7C7F52-A8A2-6949-B768-B14238F64A23}" srcOrd="9" destOrd="0" presId="urn:microsoft.com/office/officeart/2005/8/layout/default"/>
    <dgm:cxn modelId="{116C0256-DB76-7847-AA1C-511FABD39EB4}" type="presParOf" srcId="{2037AA67-9D3C-E74A-AADB-32C77F402C50}" destId="{032A9BAB-7D4F-094C-AD14-710A9117A5E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DC348-0F43-D842-9E6B-D467B65CF23E}">
      <dsp:nvSpPr>
        <dsp:cNvPr id="0" name=""/>
        <dsp:cNvSpPr/>
      </dsp:nvSpPr>
      <dsp:spPr>
        <a:xfrm rot="5400000">
          <a:off x="-559357" y="566563"/>
          <a:ext cx="3729050" cy="2610335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8-9</a:t>
          </a:r>
        </a:p>
      </dsp:txBody>
      <dsp:txXfrm rot="-5400000">
        <a:off x="1" y="1312374"/>
        <a:ext cx="2610335" cy="1118715"/>
      </dsp:txXfrm>
    </dsp:sp>
    <dsp:sp modelId="{811A365D-DE3C-9840-A4BF-B44CBF9E7684}">
      <dsp:nvSpPr>
        <dsp:cNvPr id="0" name=""/>
        <dsp:cNvSpPr/>
      </dsp:nvSpPr>
      <dsp:spPr>
        <a:xfrm rot="5400000">
          <a:off x="8218966" y="-5515765"/>
          <a:ext cx="2423882" cy="13641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Mortality (in-patient and beyond)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Functional outcome (6-months and beyond)</a:t>
          </a:r>
        </a:p>
      </dsp:txBody>
      <dsp:txXfrm rot="-5400000">
        <a:off x="2610335" y="211190"/>
        <a:ext cx="13522820" cy="2187234"/>
      </dsp:txXfrm>
    </dsp:sp>
    <dsp:sp modelId="{DD21C219-22AA-CB4B-895D-B686B2523C43}">
      <dsp:nvSpPr>
        <dsp:cNvPr id="0" name=""/>
        <dsp:cNvSpPr/>
      </dsp:nvSpPr>
      <dsp:spPr>
        <a:xfrm rot="5400000">
          <a:off x="-559357" y="4111212"/>
          <a:ext cx="3729050" cy="2610335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5">
              <a:hueOff val="-2686480"/>
              <a:satOff val="-21173"/>
              <a:lumOff val="303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7.7-8</a:t>
          </a:r>
        </a:p>
      </dsp:txBody>
      <dsp:txXfrm rot="-5400000">
        <a:off x="1" y="4857023"/>
        <a:ext cx="2610335" cy="1118715"/>
      </dsp:txXfrm>
    </dsp:sp>
    <dsp:sp modelId="{779F061A-0B69-CA43-BB35-BE6CEEE335AD}">
      <dsp:nvSpPr>
        <dsp:cNvPr id="0" name=""/>
        <dsp:cNvSpPr/>
      </dsp:nvSpPr>
      <dsp:spPr>
        <a:xfrm rot="5400000">
          <a:off x="8218966" y="-1999669"/>
          <a:ext cx="2423882" cy="13641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686480"/>
              <a:satOff val="-21173"/>
              <a:lumOff val="303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Quality of life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Cognitive outcome</a:t>
          </a:r>
        </a:p>
      </dsp:txBody>
      <dsp:txXfrm rot="-5400000">
        <a:off x="2610335" y="3727286"/>
        <a:ext cx="13522820" cy="2187234"/>
      </dsp:txXfrm>
    </dsp:sp>
    <dsp:sp modelId="{787107E8-90F9-1948-9ECE-D338FA1D6BB5}">
      <dsp:nvSpPr>
        <dsp:cNvPr id="0" name=""/>
        <dsp:cNvSpPr/>
      </dsp:nvSpPr>
      <dsp:spPr>
        <a:xfrm rot="5400000">
          <a:off x="-559357" y="7513038"/>
          <a:ext cx="3729050" cy="2610335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5">
              <a:hueOff val="-5372961"/>
              <a:satOff val="-42347"/>
              <a:lumOff val="607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&lt;7</a:t>
          </a:r>
        </a:p>
      </dsp:txBody>
      <dsp:txXfrm rot="-5400000">
        <a:off x="1" y="8258849"/>
        <a:ext cx="2610335" cy="1118715"/>
      </dsp:txXfrm>
    </dsp:sp>
    <dsp:sp modelId="{7E7C86F2-D81F-5246-97F7-AC675518DCBE}">
      <dsp:nvSpPr>
        <dsp:cNvPr id="0" name=""/>
        <dsp:cNvSpPr/>
      </dsp:nvSpPr>
      <dsp:spPr>
        <a:xfrm rot="5400000">
          <a:off x="8218966" y="1487872"/>
          <a:ext cx="2423882" cy="13641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72961"/>
              <a:satOff val="-42347"/>
              <a:lumOff val="607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0480" rIns="30480" bIns="30480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Depression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800" kern="1200" dirty="0">
              <a:latin typeface="Calibri" panose="020F0502020204030204" pitchFamily="34" charset="0"/>
              <a:cs typeface="Calibri" panose="020F0502020204030204" pitchFamily="34" charset="0"/>
            </a:rPr>
            <a:t>Return to work</a:t>
          </a:r>
        </a:p>
      </dsp:txBody>
      <dsp:txXfrm rot="-5400000">
        <a:off x="2610335" y="7214827"/>
        <a:ext cx="13522820" cy="2187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3F871-619C-D447-816B-47E5CBCA04DA}">
      <dsp:nvSpPr>
        <dsp:cNvPr id="0" name=""/>
        <dsp:cNvSpPr/>
      </dsp:nvSpPr>
      <dsp:spPr>
        <a:xfrm>
          <a:off x="6640" y="3798228"/>
          <a:ext cx="8090756" cy="3236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Step 1: </a:t>
          </a:r>
          <a:r>
            <a:rPr lang="en-US" sz="1800" kern="1200" dirty="0"/>
            <a:t>Librarian search April 2019, authors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updated lit search prior to finalizing recommendations</a:t>
          </a:r>
        </a:p>
      </dsp:txBody>
      <dsp:txXfrm>
        <a:off x="1624791" y="3798228"/>
        <a:ext cx="4854454" cy="3236302"/>
      </dsp:txXfrm>
    </dsp:sp>
    <dsp:sp modelId="{DECECA2B-1117-3340-A133-DA68ED4FD13B}">
      <dsp:nvSpPr>
        <dsp:cNvPr id="0" name=""/>
        <dsp:cNvSpPr/>
      </dsp:nvSpPr>
      <dsp:spPr>
        <a:xfrm>
          <a:off x="7288321" y="3798228"/>
          <a:ext cx="8090756" cy="3236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Step 2: </a:t>
          </a:r>
          <a:r>
            <a:rPr lang="en-US" sz="1800" kern="1200" dirty="0"/>
            <a:t>Content expert review of articles</a:t>
          </a:r>
        </a:p>
      </dsp:txBody>
      <dsp:txXfrm>
        <a:off x="8906472" y="3798228"/>
        <a:ext cx="4854454" cy="3236302"/>
      </dsp:txXfrm>
    </dsp:sp>
    <dsp:sp modelId="{3B789C5D-5091-AE4C-B334-5B79BB5FF294}">
      <dsp:nvSpPr>
        <dsp:cNvPr id="0" name=""/>
        <dsp:cNvSpPr/>
      </dsp:nvSpPr>
      <dsp:spPr>
        <a:xfrm>
          <a:off x="14570002" y="3798228"/>
          <a:ext cx="8090756" cy="3236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Step 3: </a:t>
          </a:r>
          <a:r>
            <a:rPr lang="en-US" sz="1800" kern="1200" dirty="0"/>
            <a:t>Expert selection of candidate predictors and models</a:t>
          </a:r>
        </a:p>
      </dsp:txBody>
      <dsp:txXfrm>
        <a:off x="16188153" y="3798228"/>
        <a:ext cx="4854454" cy="3236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FDBAC-A3AB-2F46-94CF-F63DE24BF73E}">
      <dsp:nvSpPr>
        <dsp:cNvPr id="0" name=""/>
        <dsp:cNvSpPr/>
      </dsp:nvSpPr>
      <dsp:spPr>
        <a:xfrm>
          <a:off x="8211455" y="0"/>
          <a:ext cx="12317184" cy="3397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 for individual predictors</a:t>
          </a:r>
        </a:p>
      </dsp:txBody>
      <dsp:txXfrm>
        <a:off x="8211455" y="424718"/>
        <a:ext cx="11043031" cy="2548305"/>
      </dsp:txXfrm>
    </dsp:sp>
    <dsp:sp modelId="{51129A4E-29B1-BB48-ACFE-59C78B43E365}">
      <dsp:nvSpPr>
        <dsp:cNvPr id="0" name=""/>
        <dsp:cNvSpPr/>
      </dsp:nvSpPr>
      <dsp:spPr>
        <a:xfrm>
          <a:off x="0" y="871"/>
          <a:ext cx="8211456" cy="33977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QUIPS</a:t>
          </a:r>
        </a:p>
      </dsp:txBody>
      <dsp:txXfrm>
        <a:off x="165864" y="166735"/>
        <a:ext cx="7879728" cy="3066013"/>
      </dsp:txXfrm>
    </dsp:sp>
    <dsp:sp modelId="{3E74195A-5F1D-5B49-AAA1-E4A1CCBA19FE}">
      <dsp:nvSpPr>
        <dsp:cNvPr id="0" name=""/>
        <dsp:cNvSpPr/>
      </dsp:nvSpPr>
      <dsp:spPr>
        <a:xfrm>
          <a:off x="8211455" y="3616612"/>
          <a:ext cx="12317184" cy="33977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kern="1200" dirty="0"/>
            <a:t> for prediction models</a:t>
          </a:r>
        </a:p>
      </dsp:txBody>
      <dsp:txXfrm>
        <a:off x="8211455" y="4041330"/>
        <a:ext cx="11043031" cy="2548305"/>
      </dsp:txXfrm>
    </dsp:sp>
    <dsp:sp modelId="{06B10A1C-9733-414C-8211-7CF5C3B22CC1}">
      <dsp:nvSpPr>
        <dsp:cNvPr id="0" name=""/>
        <dsp:cNvSpPr/>
      </dsp:nvSpPr>
      <dsp:spPr>
        <a:xfrm>
          <a:off x="0" y="3738387"/>
          <a:ext cx="8211456" cy="33977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PROBAST</a:t>
          </a:r>
        </a:p>
      </dsp:txBody>
      <dsp:txXfrm>
        <a:off x="165864" y="3904251"/>
        <a:ext cx="7879728" cy="3066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49E96-DC7E-0E49-A49A-7F2199110475}">
      <dsp:nvSpPr>
        <dsp:cNvPr id="0" name=""/>
        <dsp:cNvSpPr/>
      </dsp:nvSpPr>
      <dsp:spPr>
        <a:xfrm>
          <a:off x="0" y="373190"/>
          <a:ext cx="6856537" cy="411392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>
              <a:latin typeface="Calibri" panose="020F0502020204030204" pitchFamily="34" charset="0"/>
              <a:cs typeface="Calibri" panose="020F0502020204030204" pitchFamily="34" charset="0"/>
            </a:rPr>
            <a:t>CRASH-basic </a:t>
          </a:r>
          <a:r>
            <a:rPr lang="de-DE" sz="6500" kern="1200" dirty="0" err="1"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de-DE" sz="6500" kern="1200" dirty="0">
              <a:latin typeface="Calibri" panose="020F0502020204030204" pitchFamily="34" charset="0"/>
              <a:cs typeface="Calibri" panose="020F0502020204030204" pitchFamily="34" charset="0"/>
            </a:rPr>
            <a:t> CRASH-CT</a:t>
          </a:r>
          <a:endParaRPr lang="en-US" sz="6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73190"/>
        <a:ext cx="6856537" cy="4113922"/>
      </dsp:txXfrm>
    </dsp:sp>
    <dsp:sp modelId="{639678BD-DCEE-7E40-A269-2DD34C11FCCC}">
      <dsp:nvSpPr>
        <dsp:cNvPr id="0" name=""/>
        <dsp:cNvSpPr/>
      </dsp:nvSpPr>
      <dsp:spPr>
        <a:xfrm>
          <a:off x="7542191" y="373190"/>
          <a:ext cx="6856537" cy="411392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>
              <a:latin typeface="Calibri" panose="020F0502020204030204" pitchFamily="34" charset="0"/>
              <a:cs typeface="Calibri" panose="020F0502020204030204" pitchFamily="34" charset="0"/>
            </a:rPr>
            <a:t>IMPACT-core, IMPACT-extended &amp; IMPACT-lab</a:t>
          </a:r>
          <a:endParaRPr lang="en-US" sz="6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42191" y="373190"/>
        <a:ext cx="6856537" cy="4113922"/>
      </dsp:txXfrm>
    </dsp:sp>
    <dsp:sp modelId="{89D346BE-A23A-7145-8DF8-AF6357BB12F4}">
      <dsp:nvSpPr>
        <dsp:cNvPr id="0" name=""/>
        <dsp:cNvSpPr/>
      </dsp:nvSpPr>
      <dsp:spPr>
        <a:xfrm>
          <a:off x="15084382" y="373190"/>
          <a:ext cx="6856537" cy="411392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>
              <a:latin typeface="Calibri" panose="020F0502020204030204" pitchFamily="34" charset="0"/>
              <a:cs typeface="Calibri" panose="020F0502020204030204" pitchFamily="34" charset="0"/>
            </a:rPr>
            <a:t>Marshall-CT</a:t>
          </a:r>
        </a:p>
      </dsp:txBody>
      <dsp:txXfrm>
        <a:off x="15084382" y="373190"/>
        <a:ext cx="6856537" cy="4113922"/>
      </dsp:txXfrm>
    </dsp:sp>
    <dsp:sp modelId="{308A4FA6-76F9-804F-8699-1D775E0B6606}">
      <dsp:nvSpPr>
        <dsp:cNvPr id="0" name=""/>
        <dsp:cNvSpPr/>
      </dsp:nvSpPr>
      <dsp:spPr>
        <a:xfrm>
          <a:off x="0" y="5172766"/>
          <a:ext cx="6856537" cy="411392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>
              <a:latin typeface="Calibri" panose="020F0502020204030204" pitchFamily="34" charset="0"/>
              <a:cs typeface="Calibri" panose="020F0502020204030204" pitchFamily="34" charset="0"/>
            </a:rPr>
            <a:t>Rotterdam-CT</a:t>
          </a:r>
        </a:p>
      </dsp:txBody>
      <dsp:txXfrm>
        <a:off x="0" y="5172766"/>
        <a:ext cx="6856537" cy="4113922"/>
      </dsp:txXfrm>
    </dsp:sp>
    <dsp:sp modelId="{3328C1BD-052D-264E-B357-34FC9FC678F1}">
      <dsp:nvSpPr>
        <dsp:cNvPr id="0" name=""/>
        <dsp:cNvSpPr/>
      </dsp:nvSpPr>
      <dsp:spPr>
        <a:xfrm>
          <a:off x="7542191" y="5172766"/>
          <a:ext cx="6856537" cy="411392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>
              <a:latin typeface="Calibri" panose="020F0502020204030204" pitchFamily="34" charset="0"/>
              <a:cs typeface="Calibri" panose="020F0502020204030204" pitchFamily="34" charset="0"/>
            </a:rPr>
            <a:t>Helsinki-CT</a:t>
          </a:r>
        </a:p>
      </dsp:txBody>
      <dsp:txXfrm>
        <a:off x="7542191" y="5172766"/>
        <a:ext cx="6856537" cy="4113922"/>
      </dsp:txXfrm>
    </dsp:sp>
    <dsp:sp modelId="{032A9BAB-7D4F-094C-AD14-710A9117A5EF}">
      <dsp:nvSpPr>
        <dsp:cNvPr id="0" name=""/>
        <dsp:cNvSpPr/>
      </dsp:nvSpPr>
      <dsp:spPr>
        <a:xfrm>
          <a:off x="15084382" y="5172766"/>
          <a:ext cx="6856537" cy="411392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6500" kern="1200" dirty="0">
              <a:latin typeface="Calibri" panose="020F0502020204030204" pitchFamily="34" charset="0"/>
              <a:cs typeface="Calibri" panose="020F0502020204030204" pitchFamily="34" charset="0"/>
            </a:rPr>
            <a:t>Stockholm-CT</a:t>
          </a:r>
        </a:p>
      </dsp:txBody>
      <dsp:txXfrm>
        <a:off x="15084382" y="5172766"/>
        <a:ext cx="6856537" cy="4113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Format der Notizen mittels Klicken bearbeiten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&lt;Kopfzeile&gt;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&lt;Datum/Uhrzeit&gt;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&lt;Fußzeile&gt;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65826497-1005-4E24-BC5E-5DE3BB65978C}" type="slidenum">
              <a:rPr b="0" lang="en-US" sz="1400" spc="-1" strike="noStrike">
                <a:latin typeface="Times New Roman"/>
              </a:rPr>
              <a:t>&lt;Foliennummer&gt;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6960" cy="3423960"/>
          </a:xfrm>
          <a:prstGeom prst="rect">
            <a:avLst/>
          </a:prstGeom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4160" cy="4109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462" name="CustomShape 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fld id="{F77E4569-29A7-4677-B02D-566FA1CC6E97}" type="slidenum">
              <a:rPr b="0" lang="en-US" sz="2400" spc="-1" strike="noStrike">
                <a:solidFill>
                  <a:srgbClr val="000000"/>
                </a:solidFill>
                <a:latin typeface="Canela Text Regular"/>
                <a:ea typeface="Canela Text Regular"/>
              </a:rPr>
              <a:t>&lt;Foliennummer&gt;</a:t>
            </a:fld>
            <a:endParaRPr b="0" lang="en-US" sz="2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Background pattern&#10;&#10;Description automatically generated"/>
          <p:cNvPicPr/>
          <p:nvPr/>
        </p:nvPicPr>
        <p:blipFill>
          <a:blip r:embed="rId2"/>
          <a:stretch/>
        </p:blipFill>
        <p:spPr>
          <a:xfrm>
            <a:off x="10800" y="0"/>
            <a:ext cx="24357240" cy="1371096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3048120" y="2244600"/>
            <a:ext cx="18287640" cy="477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12000" spc="-1" strike="noStrike">
                <a:solidFill>
                  <a:srgbClr val="000000"/>
                </a:solidFill>
                <a:latin typeface="Arial"/>
                <a:ea typeface="DejaVu Sans"/>
              </a:rPr>
              <a:t>Mastertitelformat bearbeiten</a:t>
            </a:r>
            <a:endParaRPr b="0" lang="de-DE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465C676-9D9E-488D-8079-F32FC3717DDC}" type="datetime"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01.08.25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85BD2F8-5FF2-4BC2-869D-857761431EFA}" type="slidenum"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&lt;Foliennummer&gt;</a:t>
            </a:fld>
            <a:endParaRPr b="0" lang="en-US" sz="1800" spc="-1" strike="noStrike">
              <a:latin typeface="Times New Roman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jpe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03.png"/><Relationship Id="rId2" Type="http://schemas.openxmlformats.org/officeDocument/2006/relationships/image" Target="../media/image104.png"/><Relationship Id="rId3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05.png"/><Relationship Id="rId2" Type="http://schemas.openxmlformats.org/officeDocument/2006/relationships/image" Target="../media/image106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11.png"/><Relationship Id="rId2" Type="http://schemas.openxmlformats.org/officeDocument/2006/relationships/image" Target="../media/image112.png"/><Relationship Id="rId3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image" Target="../media/image114.pn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17.png"/><Relationship Id="rId2" Type="http://schemas.openxmlformats.org/officeDocument/2006/relationships/image" Target="../media/image118.png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19.png"/><Relationship Id="rId2" Type="http://schemas.openxmlformats.org/officeDocument/2006/relationships/image" Target="../media/image120.png"/><Relationship Id="rId3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21.png"/><Relationship Id="rId2" Type="http://schemas.openxmlformats.org/officeDocument/2006/relationships/image" Target="../media/image12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23.png"/><Relationship Id="rId2" Type="http://schemas.openxmlformats.org/officeDocument/2006/relationships/image" Target="../media/image12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25.png"/><Relationship Id="rId2" Type="http://schemas.openxmlformats.org/officeDocument/2006/relationships/image" Target="../media/image126.png"/><Relationship Id="rId3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27.png"/><Relationship Id="rId2" Type="http://schemas.openxmlformats.org/officeDocument/2006/relationships/image" Target="../media/image128.png"/><Relationship Id="rId3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29.png"/><Relationship Id="rId2" Type="http://schemas.openxmlformats.org/officeDocument/2006/relationships/image" Target="../media/image130.png"/><Relationship Id="rId3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31.jpeg"/><Relationship Id="rId2" Type="http://schemas.openxmlformats.org/officeDocument/2006/relationships/hyperlink" Target="mailto:SMuehlsch@jhu.edu" TargetMode="External"/><Relationship Id="rId3" Type="http://schemas.openxmlformats.org/officeDocument/2006/relationships/hyperlink" Target="mailto:thomas.westermaier@helios-gesundheit.de" TargetMode="External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jpe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37.png"/><Relationship Id="rId2" Type="http://schemas.openxmlformats.org/officeDocument/2006/relationships/image" Target="../media/image138.png"/><Relationship Id="rId3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39.png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slideLayout" Target="../slideLayouts/slideLayout38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43.png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pn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rafik 120" descr=""/>
          <p:cNvPicPr/>
          <p:nvPr/>
        </p:nvPicPr>
        <p:blipFill>
          <a:blip r:embed="rId1"/>
          <a:stretch/>
        </p:blipFill>
        <p:spPr>
          <a:xfrm>
            <a:off x="4343400" y="982440"/>
            <a:ext cx="15990840" cy="4731480"/>
          </a:xfrm>
          <a:prstGeom prst="rect">
            <a:avLst/>
          </a:prstGeom>
          <a:ln w="0"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3657600" y="7113600"/>
            <a:ext cx="16391520" cy="161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Neuroprognostication in Severe and Moderate TBI – </a:t>
            </a:r>
            <a:endParaRPr b="0" lang="en-US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A Guideline Project</a:t>
            </a:r>
            <a:endParaRPr b="0" lang="en-US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6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Prof. Dr. med. Susanne Muehlschlegel, MPH, FNCS, FCCM, FAAN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ts val="4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Johns Hopkins University School of Medicine, Baltimore, MD, USA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ts val="4000"/>
              </a:lnSpc>
              <a:tabLst>
                <a:tab algn="l" pos="0"/>
              </a:tabLst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3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Prof. Dr. med. Thomas Westermaier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Helios Amper-Klinikum Dachau, Germany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4" name="Grafik 4_22" descr=""/>
          <p:cNvPicPr/>
          <p:nvPr/>
        </p:nvPicPr>
        <p:blipFill>
          <a:blip r:embed="rId2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165" name="Grafik 5_18" descr=""/>
          <p:cNvPicPr/>
          <p:nvPr/>
        </p:nvPicPr>
        <p:blipFill>
          <a:blip r:embed="rId3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rafik 4_20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20" name="Grafik 5_16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21" name="Grafik 12_0" descr=""/>
          <p:cNvPicPr/>
          <p:nvPr/>
        </p:nvPicPr>
        <p:blipFill>
          <a:blip r:embed="rId3"/>
          <a:stretch/>
        </p:blipFill>
        <p:spPr>
          <a:xfrm>
            <a:off x="5581800" y="4203360"/>
            <a:ext cx="5764320" cy="6994800"/>
          </a:xfrm>
          <a:prstGeom prst="rect">
            <a:avLst/>
          </a:prstGeom>
          <a:ln w="0">
            <a:noFill/>
          </a:ln>
        </p:spPr>
      </p:pic>
      <p:sp>
        <p:nvSpPr>
          <p:cNvPr id="222" name="CustomShape 1"/>
          <p:cNvSpPr/>
          <p:nvPr/>
        </p:nvSpPr>
        <p:spPr>
          <a:xfrm>
            <a:off x="1922760" y="4956480"/>
            <a:ext cx="2876760" cy="84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Day 9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23" name="CustomShape 2"/>
          <p:cNvSpPr/>
          <p:nvPr/>
        </p:nvSpPr>
        <p:spPr>
          <a:xfrm>
            <a:off x="2017080" y="1076760"/>
            <a:ext cx="1535544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7200" spc="-1" strike="noStrike">
                <a:solidFill>
                  <a:srgbClr val="000000"/>
                </a:solidFill>
                <a:latin typeface="Calibri"/>
                <a:ea typeface="Arial"/>
              </a:rPr>
              <a:t>Illustrative Case – Course of Therapy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rafik 4_23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25" name="Grafik 5_19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26" name="Grafik 12_3" descr=""/>
          <p:cNvPicPr/>
          <p:nvPr/>
        </p:nvPicPr>
        <p:blipFill>
          <a:blip r:embed="rId3"/>
          <a:stretch/>
        </p:blipFill>
        <p:spPr>
          <a:xfrm>
            <a:off x="5581800" y="4203360"/>
            <a:ext cx="5764320" cy="6994800"/>
          </a:xfrm>
          <a:prstGeom prst="rect">
            <a:avLst/>
          </a:prstGeom>
          <a:ln w="0"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1922760" y="4956480"/>
            <a:ext cx="2418120" cy="84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Day 9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228" name="Picture 6_5" descr=""/>
          <p:cNvPicPr/>
          <p:nvPr/>
        </p:nvPicPr>
        <p:blipFill>
          <a:blip r:embed="rId4"/>
          <a:stretch/>
        </p:blipFill>
        <p:spPr>
          <a:xfrm>
            <a:off x="16494480" y="2766600"/>
            <a:ext cx="4261320" cy="9250920"/>
          </a:xfrm>
          <a:prstGeom prst="rect">
            <a:avLst/>
          </a:prstGeom>
          <a:ln w="0"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1909080" y="1076760"/>
            <a:ext cx="1569204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7200" spc="-1" strike="noStrike">
                <a:solidFill>
                  <a:srgbClr val="000000"/>
                </a:solidFill>
                <a:latin typeface="Calibri"/>
                <a:ea typeface="Arial"/>
              </a:rPr>
              <a:t>Illustrative Case – Course of Therapy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rafik 4_21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31" name="Grafik 5_17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32" name="Grafik 3_3" descr=""/>
          <p:cNvPicPr/>
          <p:nvPr/>
        </p:nvPicPr>
        <p:blipFill>
          <a:blip r:embed="rId3"/>
          <a:stretch/>
        </p:blipFill>
        <p:spPr>
          <a:xfrm>
            <a:off x="7577280" y="3405240"/>
            <a:ext cx="6112080" cy="753372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3786840" y="4979160"/>
            <a:ext cx="2494080" cy="16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Day 12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234" name="Picture 6_4" descr=""/>
          <p:cNvPicPr/>
          <p:nvPr/>
        </p:nvPicPr>
        <p:blipFill>
          <a:blip r:embed="rId4"/>
          <a:stretch/>
        </p:blipFill>
        <p:spPr>
          <a:xfrm>
            <a:off x="16787520" y="2847600"/>
            <a:ext cx="4131000" cy="8968320"/>
          </a:xfrm>
          <a:prstGeom prst="rect">
            <a:avLst/>
          </a:prstGeom>
          <a:ln w="0">
            <a:noFill/>
          </a:ln>
        </p:spPr>
      </p:pic>
      <p:sp>
        <p:nvSpPr>
          <p:cNvPr id="235" name="CustomShape 2"/>
          <p:cNvSpPr/>
          <p:nvPr/>
        </p:nvSpPr>
        <p:spPr>
          <a:xfrm>
            <a:off x="1909080" y="1076760"/>
            <a:ext cx="1820664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7200" spc="-1" strike="noStrike">
                <a:solidFill>
                  <a:srgbClr val="000000"/>
                </a:solidFill>
                <a:latin typeface="Calibri"/>
                <a:ea typeface="Arial"/>
              </a:rPr>
              <a:t>Illustrative Case – Course of Therapy</a:t>
            </a:r>
            <a:endParaRPr b="0" lang="en-US" sz="72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347120" y="8007480"/>
            <a:ext cx="5162040" cy="16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LST withdrawn</a:t>
            </a:r>
            <a:endParaRPr b="0" lang="en-US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rafik 4_24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38" name="Grafik 5_20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39" name="Grafik 3_6" descr=""/>
          <p:cNvPicPr/>
          <p:nvPr/>
        </p:nvPicPr>
        <p:blipFill>
          <a:blip r:embed="rId3"/>
          <a:stretch/>
        </p:blipFill>
        <p:spPr>
          <a:xfrm>
            <a:off x="12999240" y="3405240"/>
            <a:ext cx="6112080" cy="7533720"/>
          </a:xfrm>
          <a:prstGeom prst="rect">
            <a:avLst/>
          </a:prstGeom>
          <a:ln w="0"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1563120" y="3313800"/>
            <a:ext cx="9537480" cy="465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Are there any solid and reliable prognosticators for mortality or functional outcome in severe TBI 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at the time of presentation or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during the course of therapy?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241" name="Picture 6_0" descr=""/>
          <p:cNvPicPr/>
          <p:nvPr/>
        </p:nvPicPr>
        <p:blipFill>
          <a:blip r:embed="rId4"/>
          <a:stretch/>
        </p:blipFill>
        <p:spPr>
          <a:xfrm>
            <a:off x="19636920" y="2749680"/>
            <a:ext cx="4131000" cy="8968320"/>
          </a:xfrm>
          <a:prstGeom prst="rect">
            <a:avLst/>
          </a:prstGeom>
          <a:ln w="0"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1729080" y="1076760"/>
            <a:ext cx="1295208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7200" spc="-1" strike="noStrike">
                <a:solidFill>
                  <a:srgbClr val="000000"/>
                </a:solidFill>
                <a:latin typeface="Calibri"/>
                <a:ea typeface="Arial"/>
              </a:rPr>
              <a:t>Neuroprognostication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rafik 4_7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44" name="Grafik 5_5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45" name="Grafik 3_2" descr=""/>
          <p:cNvPicPr/>
          <p:nvPr/>
        </p:nvPicPr>
        <p:blipFill>
          <a:blip r:embed="rId3"/>
          <a:stretch/>
        </p:blipFill>
        <p:spPr>
          <a:xfrm>
            <a:off x="13359240" y="3405240"/>
            <a:ext cx="6112080" cy="7533720"/>
          </a:xfrm>
          <a:prstGeom prst="rect">
            <a:avLst/>
          </a:prstGeom>
          <a:ln w="0"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1563120" y="3313800"/>
            <a:ext cx="12180240" cy="465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Why?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Resource allocation (beds on ICU)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Expensive therapy (for poor outcome)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Personal burden for patient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Burden for Relatives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vs. 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limiting treatment for patients with 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potentially good outcome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5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247" name="Picture 6_2" descr=""/>
          <p:cNvPicPr/>
          <p:nvPr/>
        </p:nvPicPr>
        <p:blipFill>
          <a:blip r:embed="rId4"/>
          <a:stretch/>
        </p:blipFill>
        <p:spPr>
          <a:xfrm>
            <a:off x="19888920" y="2749680"/>
            <a:ext cx="4131000" cy="8968320"/>
          </a:xfrm>
          <a:prstGeom prst="rect">
            <a:avLst/>
          </a:prstGeom>
          <a:ln w="0">
            <a:noFill/>
          </a:ln>
        </p:spPr>
      </p:pic>
      <p:sp>
        <p:nvSpPr>
          <p:cNvPr id="248" name="CustomShape 2"/>
          <p:cNvSpPr/>
          <p:nvPr/>
        </p:nvSpPr>
        <p:spPr>
          <a:xfrm>
            <a:off x="1729080" y="1076760"/>
            <a:ext cx="1295208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7200" spc="-1" strike="noStrike">
                <a:solidFill>
                  <a:srgbClr val="000000"/>
                </a:solidFill>
                <a:latin typeface="Calibri"/>
                <a:ea typeface="Arial"/>
              </a:rPr>
              <a:t>Neuroprognostication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012320" y="2747880"/>
            <a:ext cx="22104000" cy="99673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Authors (19 + 1 Statistics Consultant) and one patient or family representative for each disease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Katja Wartenberg, MD (Co-Chair), Neurology, University Hospital Leipzig, Germany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Susanne Muehlschlegel, MD, MPH, (Co-Chair), Univ. of Massachusets/Johns Hopkins University School of Medicine, USA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Sheila Alexander, PhD</a:t>
            </a:r>
            <a:r>
              <a:rPr b="0" lang="de-DE" sz="3200" spc="-1" strike="noStrike" cap="all">
                <a:solidFill>
                  <a:srgbClr val="000000"/>
                </a:solidFill>
                <a:latin typeface="Calibri"/>
                <a:ea typeface="Canela Text Regular"/>
              </a:rPr>
              <a:t>, RN,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U of Pittsburgh, USA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Claire Creutzfeldt, MD, Neurology, U of Washington, USA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Katharina Busl, MD, Neurology, U of Florida, USA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Sara Hocker, MD, Neurology, Mayo Clinic, USA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David Hwang, MD, Neurology, U of North Carolina, USA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Keri Kim, PharmD, U of Illinois, USA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Dominik Madžar, MD, Neurology, U. Erlangen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Dea Mahanes, MSN, CCRN, Neurocritical, U of Virginia, USA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Shradda Mainali, MD, Neurology, Virginia Commonwealth Univ, USA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Jürgen Meixensberger, MD, PhD, Neurosurgery, U of Leipzig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Felipe Montellano, MD, Neurol, Epidemiology, U of Würzburg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Venkatakrishna Rajajee, MD, Neurology, U of Michigan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Oliver Sakowitz, MD, PhD, Neurosurgery, Ludwigsburg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Panos Varelas, MD, PhD, Neurology, Albany Medical College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Christian Weimar, MD, PhD, Neurology, </a:t>
            </a:r>
            <a:r>
              <a:rPr b="0" lang="de-DE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BDH-Klinik Elzach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Thomas Westermaier, MD, PhD, Neurosurgery, Klinikum Dachau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Gabriel Fontaine, PharmD, Intermountain Healthcare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Hester Lingsma, PhD (Statistics Consultant), Erasmus MC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213560" y="607680"/>
            <a:ext cx="2120148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en-US" sz="7469" spc="-128" strike="noStrike">
                <a:solidFill>
                  <a:srgbClr val="000000"/>
                </a:solidFill>
                <a:latin typeface="Calibri"/>
                <a:ea typeface="Canela Bold"/>
              </a:rPr>
              <a:t>Transatlantic and interdisciplinary collaboration/project</a:t>
            </a:r>
            <a:endParaRPr b="0" lang="en-US" sz="7469" spc="-1" strike="noStrike">
              <a:latin typeface="Arial"/>
            </a:endParaRPr>
          </a:p>
        </p:txBody>
      </p:sp>
      <p:pic>
        <p:nvPicPr>
          <p:cNvPr id="251" name="Grafik 5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52" name="Grafik 6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67760" y="874800"/>
            <a:ext cx="2172708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en-US" sz="7200" spc="-128" strike="noStrike">
                <a:solidFill>
                  <a:srgbClr val="000000"/>
                </a:solidFill>
                <a:latin typeface="Calibri"/>
                <a:ea typeface="Canela Bold"/>
              </a:rPr>
              <a:t>Project covers the 8 most common diseases in NCC</a:t>
            </a:r>
            <a:endParaRPr b="0" lang="en-US" sz="7200" spc="-1" strike="noStrike">
              <a:latin typeface="Arial"/>
            </a:endParaRPr>
          </a:p>
        </p:txBody>
      </p:sp>
      <p:grpSp>
        <p:nvGrpSpPr>
          <p:cNvPr id="254" name="Group 2"/>
          <p:cNvGrpSpPr/>
          <p:nvPr/>
        </p:nvGrpSpPr>
        <p:grpSpPr>
          <a:xfrm>
            <a:off x="1225800" y="3390120"/>
            <a:ext cx="5095440" cy="3055320"/>
            <a:chOff x="1225800" y="3390120"/>
            <a:chExt cx="5095440" cy="3055320"/>
          </a:xfrm>
        </p:grpSpPr>
        <p:sp>
          <p:nvSpPr>
            <p:cNvPr id="255" name="CustomShape 3"/>
            <p:cNvSpPr/>
            <p:nvPr/>
          </p:nvSpPr>
          <p:spPr>
            <a:xfrm>
              <a:off x="1225800" y="339012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>
              <a:solidFill>
                <a:schemeClr val="tx1">
                  <a:lumMod val="75000"/>
                </a:schemeClr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56" name="CustomShape 4"/>
            <p:cNvSpPr/>
            <p:nvPr/>
          </p:nvSpPr>
          <p:spPr>
            <a:xfrm>
              <a:off x="1225800" y="339012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 w="0">
              <a:solidFill>
                <a:schemeClr val="tx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233640" rIns="233640" tIns="233640" bIns="233640" anchor="ctr">
              <a:noAutofit/>
            </a:bodyPr>
            <a:p>
              <a:pPr algn="ctr">
                <a:lnSpc>
                  <a:spcPct val="90000"/>
                </a:lnSpc>
                <a:spcAft>
                  <a:spcPts val="2146"/>
                </a:spcAft>
                <a:tabLst>
                  <a:tab algn="l" pos="0"/>
                </a:tabLst>
              </a:pPr>
              <a:r>
                <a:rPr b="0" lang="en-US" sz="6140" spc="-1" strike="noStrike">
                  <a:solidFill>
                    <a:srgbClr val="000000"/>
                  </a:solidFill>
                  <a:latin typeface="Calibri"/>
                  <a:ea typeface="Canela Bold"/>
                </a:rPr>
                <a:t>Cardiac Arrest</a:t>
              </a:r>
              <a:endParaRPr b="0" lang="en-US" sz="6140" spc="-1" strike="noStrike">
                <a:latin typeface="Arial"/>
              </a:endParaRPr>
            </a:p>
          </p:txBody>
        </p:sp>
      </p:grpSp>
      <p:grpSp>
        <p:nvGrpSpPr>
          <p:cNvPr id="257" name="Group 5"/>
          <p:cNvGrpSpPr/>
          <p:nvPr/>
        </p:nvGrpSpPr>
        <p:grpSpPr>
          <a:xfrm>
            <a:off x="6836400" y="3390120"/>
            <a:ext cx="5095440" cy="3055320"/>
            <a:chOff x="6836400" y="3390120"/>
            <a:chExt cx="5095440" cy="3055320"/>
          </a:xfrm>
        </p:grpSpPr>
        <p:sp>
          <p:nvSpPr>
            <p:cNvPr id="258" name="CustomShape 6"/>
            <p:cNvSpPr/>
            <p:nvPr/>
          </p:nvSpPr>
          <p:spPr>
            <a:xfrm>
              <a:off x="6836400" y="339012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>
              <a:solidFill>
                <a:schemeClr val="tx1">
                  <a:lumMod val="75000"/>
                </a:schemeClr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59" name="CustomShape 7"/>
            <p:cNvSpPr/>
            <p:nvPr/>
          </p:nvSpPr>
          <p:spPr>
            <a:xfrm>
              <a:off x="6836400" y="339012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 w="0">
              <a:solidFill>
                <a:schemeClr val="tx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233640" rIns="233640" tIns="233640" bIns="233640" anchor="ctr">
              <a:noAutofit/>
            </a:bodyPr>
            <a:p>
              <a:pPr algn="ctr">
                <a:lnSpc>
                  <a:spcPct val="90000"/>
                </a:lnSpc>
                <a:spcAft>
                  <a:spcPts val="2146"/>
                </a:spcAft>
                <a:tabLst>
                  <a:tab algn="l" pos="0"/>
                </a:tabLst>
              </a:pPr>
              <a:r>
                <a:rPr b="0" lang="en-US" sz="6140" spc="-1" strike="noStrike">
                  <a:solidFill>
                    <a:srgbClr val="000000"/>
                  </a:solidFill>
                  <a:latin typeface="Calibri"/>
                  <a:ea typeface="Canela Bold"/>
                </a:rPr>
                <a:t>Guillain-Barré Syndrome </a:t>
              </a:r>
              <a:endParaRPr b="0" lang="en-US" sz="6140" spc="-1" strike="noStrike">
                <a:latin typeface="Arial"/>
              </a:endParaRPr>
            </a:p>
          </p:txBody>
        </p:sp>
      </p:grpSp>
      <p:grpSp>
        <p:nvGrpSpPr>
          <p:cNvPr id="260" name="Group 8"/>
          <p:cNvGrpSpPr/>
          <p:nvPr/>
        </p:nvGrpSpPr>
        <p:grpSpPr>
          <a:xfrm>
            <a:off x="12447000" y="3390120"/>
            <a:ext cx="5095440" cy="3055320"/>
            <a:chOff x="12447000" y="3390120"/>
            <a:chExt cx="5095440" cy="3055320"/>
          </a:xfrm>
        </p:grpSpPr>
        <p:sp>
          <p:nvSpPr>
            <p:cNvPr id="261" name="CustomShape 9"/>
            <p:cNvSpPr/>
            <p:nvPr/>
          </p:nvSpPr>
          <p:spPr>
            <a:xfrm>
              <a:off x="12447000" y="339012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>
              <a:solidFill>
                <a:schemeClr val="tx1">
                  <a:lumMod val="75000"/>
                </a:schemeClr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62" name="CustomShape 10"/>
            <p:cNvSpPr/>
            <p:nvPr/>
          </p:nvSpPr>
          <p:spPr>
            <a:xfrm>
              <a:off x="12447000" y="339012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 w="0">
              <a:solidFill>
                <a:schemeClr val="tx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233640" rIns="233640" tIns="233640" bIns="233640" anchor="ctr">
              <a:noAutofit/>
            </a:bodyPr>
            <a:p>
              <a:pPr algn="ctr">
                <a:lnSpc>
                  <a:spcPct val="90000"/>
                </a:lnSpc>
                <a:spcAft>
                  <a:spcPts val="2146"/>
                </a:spcAft>
                <a:tabLst>
                  <a:tab algn="l" pos="0"/>
                </a:tabLst>
              </a:pPr>
              <a:r>
                <a:rPr b="0" lang="en-US" sz="6140" spc="-1" strike="noStrike">
                  <a:solidFill>
                    <a:srgbClr val="000000"/>
                  </a:solidFill>
                  <a:latin typeface="Calibri"/>
                  <a:ea typeface="Canela Bold"/>
                </a:rPr>
                <a:t>Intracerebral Hemorrhage</a:t>
              </a:r>
              <a:endParaRPr b="0" lang="en-US" sz="6140" spc="-1" strike="noStrike">
                <a:latin typeface="Arial"/>
              </a:endParaRPr>
            </a:p>
          </p:txBody>
        </p:sp>
      </p:grpSp>
      <p:grpSp>
        <p:nvGrpSpPr>
          <p:cNvPr id="263" name="Group 11"/>
          <p:cNvGrpSpPr/>
          <p:nvPr/>
        </p:nvGrpSpPr>
        <p:grpSpPr>
          <a:xfrm>
            <a:off x="18057600" y="3390120"/>
            <a:ext cx="5095440" cy="3055320"/>
            <a:chOff x="18057600" y="3390120"/>
            <a:chExt cx="5095440" cy="3055320"/>
          </a:xfrm>
        </p:grpSpPr>
        <p:sp>
          <p:nvSpPr>
            <p:cNvPr id="264" name="CustomShape 12"/>
            <p:cNvSpPr/>
            <p:nvPr/>
          </p:nvSpPr>
          <p:spPr>
            <a:xfrm>
              <a:off x="18057600" y="339012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>
              <a:solidFill>
                <a:schemeClr val="tx1">
                  <a:lumMod val="75000"/>
                </a:schemeClr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65" name="CustomShape 13"/>
            <p:cNvSpPr/>
            <p:nvPr/>
          </p:nvSpPr>
          <p:spPr>
            <a:xfrm>
              <a:off x="18057600" y="339012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 w="0">
              <a:solidFill>
                <a:schemeClr val="tx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233640" rIns="233640" tIns="233640" bIns="233640" anchor="ctr">
              <a:noAutofit/>
            </a:bodyPr>
            <a:p>
              <a:pPr algn="ctr">
                <a:lnSpc>
                  <a:spcPct val="90000"/>
                </a:lnSpc>
                <a:spcAft>
                  <a:spcPts val="2146"/>
                </a:spcAft>
                <a:tabLst>
                  <a:tab algn="l" pos="0"/>
                </a:tabLst>
              </a:pPr>
              <a:r>
                <a:rPr b="0" lang="en-US" sz="6140" spc="-1" strike="noStrike">
                  <a:solidFill>
                    <a:srgbClr val="000000"/>
                  </a:solidFill>
                  <a:latin typeface="Calibri"/>
                  <a:ea typeface="Canela Bold"/>
                </a:rPr>
                <a:t>Acute Ischemic Stroke</a:t>
              </a:r>
              <a:endParaRPr b="0" lang="en-US" sz="6140" spc="-1" strike="noStrike">
                <a:latin typeface="Arial"/>
              </a:endParaRPr>
            </a:p>
          </p:txBody>
        </p:sp>
      </p:grpSp>
      <p:grpSp>
        <p:nvGrpSpPr>
          <p:cNvPr id="266" name="Group 14"/>
          <p:cNvGrpSpPr/>
          <p:nvPr/>
        </p:nvGrpSpPr>
        <p:grpSpPr>
          <a:xfrm>
            <a:off x="1225800" y="6960600"/>
            <a:ext cx="5095440" cy="3055320"/>
            <a:chOff x="1225800" y="6960600"/>
            <a:chExt cx="5095440" cy="3055320"/>
          </a:xfrm>
        </p:grpSpPr>
        <p:sp>
          <p:nvSpPr>
            <p:cNvPr id="267" name="CustomShape 15"/>
            <p:cNvSpPr/>
            <p:nvPr/>
          </p:nvSpPr>
          <p:spPr>
            <a:xfrm>
              <a:off x="1225800" y="696060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>
              <a:solidFill>
                <a:schemeClr val="tx1">
                  <a:lumMod val="75000"/>
                </a:schemeClr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68" name="CustomShape 16"/>
            <p:cNvSpPr/>
            <p:nvPr/>
          </p:nvSpPr>
          <p:spPr>
            <a:xfrm>
              <a:off x="1225800" y="696060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 w="0">
              <a:solidFill>
                <a:schemeClr val="tx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233640" rIns="233640" tIns="233640" bIns="233640" anchor="ctr">
              <a:noAutofit/>
            </a:bodyPr>
            <a:p>
              <a:pPr algn="ctr">
                <a:lnSpc>
                  <a:spcPct val="90000"/>
                </a:lnSpc>
                <a:spcAft>
                  <a:spcPts val="2146"/>
                </a:spcAft>
                <a:tabLst>
                  <a:tab algn="l" pos="0"/>
                </a:tabLst>
              </a:pPr>
              <a:r>
                <a:rPr b="0" lang="en-US" sz="6140" spc="-1" strike="noStrike">
                  <a:solidFill>
                    <a:srgbClr val="000000"/>
                  </a:solidFill>
                  <a:latin typeface="Calibri"/>
                  <a:ea typeface="Canela Bold"/>
                </a:rPr>
                <a:t>Subarachnoid Hemorrhage</a:t>
              </a:r>
              <a:endParaRPr b="0" lang="en-US" sz="6140" spc="-1" strike="noStrike">
                <a:latin typeface="Arial"/>
              </a:endParaRPr>
            </a:p>
          </p:txBody>
        </p:sp>
      </p:grpSp>
      <p:grpSp>
        <p:nvGrpSpPr>
          <p:cNvPr id="269" name="Group 17"/>
          <p:cNvGrpSpPr/>
          <p:nvPr/>
        </p:nvGrpSpPr>
        <p:grpSpPr>
          <a:xfrm>
            <a:off x="6836400" y="6960600"/>
            <a:ext cx="5095440" cy="3055320"/>
            <a:chOff x="6836400" y="6960600"/>
            <a:chExt cx="5095440" cy="3055320"/>
          </a:xfrm>
        </p:grpSpPr>
        <p:sp>
          <p:nvSpPr>
            <p:cNvPr id="270" name="CustomShape 18"/>
            <p:cNvSpPr/>
            <p:nvPr/>
          </p:nvSpPr>
          <p:spPr>
            <a:xfrm>
              <a:off x="6836400" y="696060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>
              <a:solidFill>
                <a:schemeClr val="tx1">
                  <a:lumMod val="75000"/>
                </a:schemeClr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1" name="CustomShape 19"/>
            <p:cNvSpPr/>
            <p:nvPr/>
          </p:nvSpPr>
          <p:spPr>
            <a:xfrm>
              <a:off x="6836400" y="696060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 w="0">
              <a:solidFill>
                <a:schemeClr val="tx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233640" rIns="233640" tIns="233640" bIns="233640" anchor="ctr">
              <a:noAutofit/>
            </a:bodyPr>
            <a:p>
              <a:pPr algn="ctr">
                <a:lnSpc>
                  <a:spcPct val="90000"/>
                </a:lnSpc>
                <a:spcAft>
                  <a:spcPts val="2146"/>
                </a:spcAft>
                <a:tabLst>
                  <a:tab algn="l" pos="0"/>
                </a:tabLst>
              </a:pPr>
              <a:r>
                <a:rPr b="0" lang="en-US" sz="6140" spc="-1" strike="noStrike">
                  <a:solidFill>
                    <a:srgbClr val="000000"/>
                  </a:solidFill>
                  <a:latin typeface="Calibri"/>
                  <a:ea typeface="Canela Bold"/>
                </a:rPr>
                <a:t>Traumatic Spinal Cord Injury</a:t>
              </a:r>
              <a:endParaRPr b="0" lang="en-US" sz="6140" spc="-1" strike="noStrike">
                <a:latin typeface="Arial"/>
              </a:endParaRPr>
            </a:p>
          </p:txBody>
        </p:sp>
      </p:grpSp>
      <p:grpSp>
        <p:nvGrpSpPr>
          <p:cNvPr id="272" name="Group 20"/>
          <p:cNvGrpSpPr/>
          <p:nvPr/>
        </p:nvGrpSpPr>
        <p:grpSpPr>
          <a:xfrm>
            <a:off x="12447000" y="6960600"/>
            <a:ext cx="5095440" cy="3055320"/>
            <a:chOff x="12447000" y="6960600"/>
            <a:chExt cx="5095440" cy="3055320"/>
          </a:xfrm>
        </p:grpSpPr>
        <p:sp>
          <p:nvSpPr>
            <p:cNvPr id="273" name="CustomShape 21"/>
            <p:cNvSpPr/>
            <p:nvPr/>
          </p:nvSpPr>
          <p:spPr>
            <a:xfrm>
              <a:off x="12447000" y="696060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>
              <a:solidFill>
                <a:schemeClr val="tx1">
                  <a:lumMod val="75000"/>
                </a:schemeClr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4" name="CustomShape 22"/>
            <p:cNvSpPr/>
            <p:nvPr/>
          </p:nvSpPr>
          <p:spPr>
            <a:xfrm>
              <a:off x="12447000" y="696060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 w="0">
              <a:solidFill>
                <a:schemeClr val="tx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233640" rIns="233640" tIns="233640" bIns="233640" anchor="ctr">
              <a:noAutofit/>
            </a:bodyPr>
            <a:p>
              <a:pPr algn="ctr">
                <a:lnSpc>
                  <a:spcPct val="90000"/>
                </a:lnSpc>
                <a:spcAft>
                  <a:spcPts val="2146"/>
                </a:spcAft>
                <a:tabLst>
                  <a:tab algn="l" pos="0"/>
                </a:tabLst>
              </a:pPr>
              <a:r>
                <a:rPr b="0" lang="en-US" sz="6140" spc="-1" strike="noStrike">
                  <a:solidFill>
                    <a:srgbClr val="000000"/>
                  </a:solidFill>
                  <a:latin typeface="Calibri"/>
                  <a:ea typeface="Canela Bold"/>
                </a:rPr>
                <a:t>Status Epilepticus</a:t>
              </a:r>
              <a:endParaRPr b="0" lang="en-US" sz="6140" spc="-1" strike="noStrike">
                <a:latin typeface="Arial"/>
              </a:endParaRPr>
            </a:p>
          </p:txBody>
        </p:sp>
      </p:grpSp>
      <p:grpSp>
        <p:nvGrpSpPr>
          <p:cNvPr id="275" name="Group 23"/>
          <p:cNvGrpSpPr/>
          <p:nvPr/>
        </p:nvGrpSpPr>
        <p:grpSpPr>
          <a:xfrm>
            <a:off x="18057600" y="6960600"/>
            <a:ext cx="5095440" cy="3055320"/>
            <a:chOff x="18057600" y="6960600"/>
            <a:chExt cx="5095440" cy="3055320"/>
          </a:xfrm>
        </p:grpSpPr>
        <p:sp>
          <p:nvSpPr>
            <p:cNvPr id="276" name="CustomShape 24"/>
            <p:cNvSpPr/>
            <p:nvPr/>
          </p:nvSpPr>
          <p:spPr>
            <a:xfrm>
              <a:off x="18057600" y="6960600"/>
              <a:ext cx="5095440" cy="305532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41000"/>
              </a:schemeClr>
            </a:solidFill>
            <a:ln>
              <a:solidFill>
                <a:schemeClr val="tx1">
                  <a:lumMod val="75000"/>
                </a:schemeClr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7" name="CustomShape 25"/>
            <p:cNvSpPr/>
            <p:nvPr/>
          </p:nvSpPr>
          <p:spPr>
            <a:xfrm>
              <a:off x="18057600" y="6960600"/>
              <a:ext cx="5095440" cy="3055320"/>
            </a:xfrm>
            <a:prstGeom prst="rect">
              <a:avLst/>
            </a:prstGeom>
            <a:solidFill>
              <a:srgbClr val="00b050"/>
            </a:solidFill>
            <a:ln w="0">
              <a:solidFill>
                <a:schemeClr val="tx1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233640" rIns="233640" tIns="233640" bIns="233640" anchor="ctr">
              <a:noAutofit/>
            </a:bodyPr>
            <a:p>
              <a:pPr algn="ctr">
                <a:lnSpc>
                  <a:spcPct val="90000"/>
                </a:lnSpc>
                <a:spcAft>
                  <a:spcPts val="2146"/>
                </a:spcAft>
                <a:tabLst>
                  <a:tab algn="l" pos="0"/>
                </a:tabLst>
              </a:pPr>
              <a:r>
                <a:rPr b="1" lang="en-US" sz="6140" spc="-1" strike="noStrike">
                  <a:solidFill>
                    <a:srgbClr val="000000"/>
                  </a:solidFill>
                  <a:latin typeface="Calibri"/>
                  <a:ea typeface="Canela Bold"/>
                </a:rPr>
                <a:t>Moderate-Severe TBI</a:t>
              </a:r>
              <a:endParaRPr b="0" lang="en-US" sz="6140" spc="-1" strike="noStrike">
                <a:latin typeface="Arial"/>
              </a:endParaRPr>
            </a:p>
          </p:txBody>
        </p:sp>
      </p:grpSp>
      <p:pic>
        <p:nvPicPr>
          <p:cNvPr id="278" name="Grafik 28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79" name="Grafik 29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1551960" y="762120"/>
            <a:ext cx="1696356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Bold"/>
              </a:rPr>
              <a:t>GRADE methodology for Guidelines - </a:t>
            </a:r>
            <a:endParaRPr b="0" lang="en-US" sz="6600" spc="-1" strike="noStrike">
              <a:latin typeface="Arial"/>
            </a:endParaRPr>
          </a:p>
        </p:txBody>
      </p:sp>
      <p:pic>
        <p:nvPicPr>
          <p:cNvPr id="281" name="Grafik 6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82" name="Grafik 7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83" name="Grafik 8" descr=""/>
          <p:cNvPicPr/>
          <p:nvPr/>
        </p:nvPicPr>
        <p:blipFill>
          <a:blip r:embed="rId3"/>
          <a:stretch/>
        </p:blipFill>
        <p:spPr>
          <a:xfrm>
            <a:off x="20222640" y="13068360"/>
            <a:ext cx="4368600" cy="823680"/>
          </a:xfrm>
          <a:prstGeom prst="rect">
            <a:avLst/>
          </a:prstGeom>
          <a:ln w="0">
            <a:noFill/>
          </a:ln>
        </p:spPr>
      </p:pic>
      <p:sp>
        <p:nvSpPr>
          <p:cNvPr id="284" name="CustomShape 2"/>
          <p:cNvSpPr/>
          <p:nvPr/>
        </p:nvSpPr>
        <p:spPr>
          <a:xfrm>
            <a:off x="5018400" y="6348600"/>
            <a:ext cx="1734264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DejaVu Sans"/>
              </a:rPr>
              <a:t>- Neuroprognostication Guideline Project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551960" y="762120"/>
            <a:ext cx="1696356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Bold"/>
              </a:rPr>
              <a:t>GRADE methodology – PICOTS Question</a:t>
            </a:r>
            <a:endParaRPr b="0" lang="en-US" sz="66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1439280" y="3580560"/>
            <a:ext cx="8974440" cy="637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7469" spc="-1" strike="noStrike">
                <a:solidFill>
                  <a:srgbClr val="3e74d1"/>
                </a:solidFill>
                <a:latin typeface="Calibri"/>
                <a:ea typeface="Canela Text Regular"/>
              </a:rPr>
              <a:t>PICOTS Question:</a:t>
            </a:r>
            <a:endParaRPr b="0" lang="en-US" sz="7469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P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opulation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 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ntervention=Predictor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C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omparator N/A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O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utcome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T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ime frame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etting</a:t>
            </a:r>
            <a:endParaRPr b="0" lang="en-US" sz="64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11303640" y="3758760"/>
            <a:ext cx="12926880" cy="379224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“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When counseling family members and/ or surrogates of patients with </a:t>
            </a:r>
            <a:r>
              <a:rPr b="0" i="1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&lt;disease&gt;, 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should </a:t>
            </a:r>
            <a:r>
              <a:rPr b="0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&lt;</a:t>
            </a:r>
            <a:r>
              <a:rPr b="0" i="1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predictor or prediction model, with time of assessment if appropriate</a:t>
            </a:r>
            <a:r>
              <a:rPr b="0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&gt;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 be considered a reliable predictor of </a:t>
            </a:r>
            <a:r>
              <a:rPr b="0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&lt;</a:t>
            </a:r>
            <a:r>
              <a:rPr b="0" i="1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outcome</a:t>
            </a:r>
            <a:r>
              <a:rPr b="0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&gt; </a:t>
            </a:r>
            <a:r>
              <a:rPr b="0" lang="en-US" sz="5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?”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2136240" y="4541400"/>
            <a:ext cx="799560" cy="5478840"/>
          </a:xfrm>
          <a:prstGeom prst="rect">
            <a:avLst/>
          </a:prstGeom>
          <a:noFill/>
          <a:ln w="95250">
            <a:solidFill>
              <a:srgbClr val="c0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89" name="Grafik 6_3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90" name="Grafik 7_2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91" name="Grafik 8_0" descr=""/>
          <p:cNvPicPr/>
          <p:nvPr/>
        </p:nvPicPr>
        <p:blipFill>
          <a:blip r:embed="rId3"/>
          <a:stretch/>
        </p:blipFill>
        <p:spPr>
          <a:xfrm>
            <a:off x="20222640" y="1306836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1439280" y="3580560"/>
            <a:ext cx="8974440" cy="637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7469" spc="-1" strike="noStrike">
                <a:solidFill>
                  <a:srgbClr val="3e74d1"/>
                </a:solidFill>
                <a:latin typeface="Calibri"/>
                <a:ea typeface="Canela Text Regular"/>
              </a:rPr>
              <a:t>PICOTS Question:</a:t>
            </a:r>
            <a:endParaRPr b="0" lang="en-US" sz="7469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P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opulation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 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ntervention=Predictor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C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omparator N/A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O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utcome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T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ime frame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etting</a:t>
            </a:r>
            <a:endParaRPr b="0" lang="en-US" sz="6400" spc="-1" strike="noStrike">
              <a:latin typeface="Arial"/>
            </a:endParaRPr>
          </a:p>
        </p:txBody>
      </p:sp>
      <p:sp>
        <p:nvSpPr>
          <p:cNvPr id="293" name="CustomShape 2"/>
          <p:cNvSpPr/>
          <p:nvPr/>
        </p:nvSpPr>
        <p:spPr>
          <a:xfrm>
            <a:off x="11303640" y="3758760"/>
            <a:ext cx="12926880" cy="453276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“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When counseling family members and/ or surrogates of patients with moderate/severe TBI,</a:t>
            </a:r>
            <a:r>
              <a:rPr b="0" i="1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 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should </a:t>
            </a:r>
            <a:r>
              <a:rPr b="0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&lt;</a:t>
            </a:r>
            <a:r>
              <a:rPr b="0" i="1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predictor or prediction model, with time of assessment if appropriate</a:t>
            </a:r>
            <a:r>
              <a:rPr b="0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&gt;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 be considered a reliable predictor of </a:t>
            </a:r>
            <a:r>
              <a:rPr b="0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&lt;</a:t>
            </a:r>
            <a:r>
              <a:rPr b="0" i="1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outcome</a:t>
            </a:r>
            <a:r>
              <a:rPr b="0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&gt; </a:t>
            </a:r>
            <a:r>
              <a:rPr b="0" lang="en-US" sz="5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?”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2136240" y="4541400"/>
            <a:ext cx="799560" cy="5478840"/>
          </a:xfrm>
          <a:prstGeom prst="rect">
            <a:avLst/>
          </a:prstGeom>
          <a:noFill/>
          <a:ln w="95250">
            <a:solidFill>
              <a:srgbClr val="c0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5" name="Grafik 6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96" name="Grafik 7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sp>
        <p:nvSpPr>
          <p:cNvPr id="297" name="CustomShape 4"/>
          <p:cNvSpPr/>
          <p:nvPr/>
        </p:nvSpPr>
        <p:spPr>
          <a:xfrm>
            <a:off x="1551960" y="762120"/>
            <a:ext cx="1696356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Bold"/>
              </a:rPr>
              <a:t>GRADE methodology – PICOTS Question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rafik 4_1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167" name="Grafik 5_9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1283400" y="930240"/>
            <a:ext cx="15736680" cy="10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Illustrative Case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723240" y="252360"/>
            <a:ext cx="223232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GRADE Methodology – Ranking of Outcomes by perceived importance</a:t>
            </a:r>
            <a:endParaRPr b="0" lang="en-US" sz="6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(2 experts + family representative)</a:t>
            </a:r>
            <a:endParaRPr b="0" lang="en-US" sz="60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028165398"/>
              </p:ext>
            </p:extLst>
          </p:nvPr>
        </p:nvGraphicFramePr>
        <p:xfrm>
          <a:off x="4064040" y="2279160"/>
          <a:ext cx="16251120" cy="108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99" name="CustomShape 2"/>
          <p:cNvSpPr/>
          <p:nvPr/>
        </p:nvSpPr>
        <p:spPr>
          <a:xfrm>
            <a:off x="626040" y="2988000"/>
            <a:ext cx="3433320" cy="118620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Most important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and chosen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975240" y="5970240"/>
            <a:ext cx="2833560" cy="283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Important outcomes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but no 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qualifying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studies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949320" y="9897120"/>
            <a:ext cx="2887920" cy="17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Did not meet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threshold of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important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02" name="CustomShape 5"/>
          <p:cNvSpPr/>
          <p:nvPr/>
        </p:nvSpPr>
        <p:spPr>
          <a:xfrm>
            <a:off x="21682080" y="2710800"/>
            <a:ext cx="2323800" cy="1734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ff0000"/>
                </a:solidFill>
                <a:latin typeface="Calibri"/>
                <a:ea typeface="Canela Text Regular"/>
              </a:rPr>
              <a:t>We report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ff0000"/>
                </a:solidFill>
                <a:latin typeface="Calibri"/>
                <a:ea typeface="Canela Text Regular"/>
              </a:rPr>
              <a:t>on these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ff0000"/>
                </a:solidFill>
                <a:latin typeface="Calibri"/>
                <a:ea typeface="Canela Text Regular"/>
              </a:rPr>
              <a:t>outcomes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03" name="CustomShape 6"/>
          <p:cNvSpPr/>
          <p:nvPr/>
        </p:nvSpPr>
        <p:spPr>
          <a:xfrm>
            <a:off x="20844000" y="2911680"/>
            <a:ext cx="698760" cy="641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7"/>
          <p:cNvSpPr/>
          <p:nvPr/>
        </p:nvSpPr>
        <p:spPr>
          <a:xfrm>
            <a:off x="390240" y="2204280"/>
            <a:ext cx="20449080" cy="3620160"/>
          </a:xfrm>
          <a:prstGeom prst="rect">
            <a:avLst/>
          </a:prstGeom>
          <a:noFill/>
          <a:ln w="63500">
            <a:solidFill>
              <a:srgbClr val="c0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05" name="Grafik 10" descr=""/>
          <p:cNvPicPr/>
          <p:nvPr/>
        </p:nvPicPr>
        <p:blipFill>
          <a:blip r:embed="rId6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06" name="Grafik 11" descr=""/>
          <p:cNvPicPr/>
          <p:nvPr/>
        </p:nvPicPr>
        <p:blipFill>
          <a:blip r:embed="rId7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439280" y="3580560"/>
            <a:ext cx="8974440" cy="637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7469" spc="-1" strike="noStrike">
                <a:solidFill>
                  <a:srgbClr val="3e74d1"/>
                </a:solidFill>
                <a:latin typeface="Calibri"/>
                <a:ea typeface="Canela Text Regular"/>
              </a:rPr>
              <a:t>PICOTS Question:</a:t>
            </a:r>
            <a:endParaRPr b="0" lang="en-US" sz="7469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P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opulation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 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ntervention=Predictor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C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omparator N/A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O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utcome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T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ime frame</a:t>
            </a:r>
            <a:endParaRPr b="0" lang="en-US" sz="6400" spc="-1" strike="noStrike">
              <a:latin typeface="Arial"/>
            </a:endParaRPr>
          </a:p>
          <a:p>
            <a:pPr marL="914400" indent="-909360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 </a:t>
            </a:r>
            <a:r>
              <a:rPr b="0" lang="en-US" sz="6400" spc="-1" strike="noStrike">
                <a:solidFill>
                  <a:srgbClr val="5f4792"/>
                </a:solidFill>
                <a:latin typeface="Calibri"/>
                <a:ea typeface="Canela Text Regular"/>
              </a:rPr>
              <a:t>etting</a:t>
            </a:r>
            <a:endParaRPr b="0" lang="en-US" sz="64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11303640" y="3758760"/>
            <a:ext cx="12926880" cy="453312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“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When counseling family members and/ or surrogates of </a:t>
            </a:r>
            <a:r>
              <a:rPr b="1" lang="en-US" sz="5400" spc="-1" strike="noStrike">
                <a:solidFill>
                  <a:srgbClr val="c9211e"/>
                </a:solidFill>
                <a:latin typeface="Calibri"/>
                <a:ea typeface="Canela Text Regular"/>
              </a:rPr>
              <a:t>patients with moderate/severe TBI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,</a:t>
            </a:r>
            <a:r>
              <a:rPr b="0" i="1" lang="en-US" sz="5400" spc="-1" strike="noStrike">
                <a:solidFill>
                  <a:srgbClr val="666666"/>
                </a:solidFill>
                <a:latin typeface="Calibri"/>
                <a:ea typeface="Canela Text Regular"/>
              </a:rPr>
              <a:t> 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should </a:t>
            </a:r>
            <a:r>
              <a:rPr b="1" lang="en-US" sz="5400" spc="-1" strike="noStrike">
                <a:solidFill>
                  <a:srgbClr val="3faf46"/>
                </a:solidFill>
                <a:latin typeface="Calibri"/>
                <a:ea typeface="Canela Text Regular"/>
              </a:rPr>
              <a:t>&lt;</a:t>
            </a:r>
            <a:r>
              <a:rPr b="1" i="1" lang="en-US" sz="5400" spc="-1" strike="noStrike">
                <a:solidFill>
                  <a:srgbClr val="3faf46"/>
                </a:solidFill>
                <a:latin typeface="Calibri"/>
                <a:ea typeface="Canela Text Regular"/>
              </a:rPr>
              <a:t>predictor or prediction model</a:t>
            </a:r>
            <a:r>
              <a:rPr b="1" lang="en-US" sz="5400" spc="-1" strike="noStrike">
                <a:solidFill>
                  <a:srgbClr val="3faf46"/>
                </a:solidFill>
                <a:latin typeface="Calibri"/>
                <a:ea typeface="Canela Text Regular"/>
              </a:rPr>
              <a:t>&gt;</a:t>
            </a:r>
            <a:r>
              <a:rPr b="0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 be considered a reliable predictor of </a:t>
            </a:r>
            <a:r>
              <a:rPr b="1" lang="en-US" sz="5400" spc="-1" strike="noStrike">
                <a:solidFill>
                  <a:srgbClr val="c9211e"/>
                </a:solidFill>
                <a:latin typeface="Calibri"/>
                <a:ea typeface="Canela Text Regular"/>
              </a:rPr>
              <a:t>mortality and/or functional outcome after 6 months and beyond?”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2136240" y="4541400"/>
            <a:ext cx="799560" cy="5478840"/>
          </a:xfrm>
          <a:prstGeom prst="rect">
            <a:avLst/>
          </a:prstGeom>
          <a:noFill/>
          <a:ln w="95250">
            <a:solidFill>
              <a:srgbClr val="c0000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10" name="Grafik 6_0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11" name="Grafik 7_0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1551960" y="762120"/>
            <a:ext cx="1696356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Bold"/>
              </a:rPr>
              <a:t>GRADE methodology – PICOTS Question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8" dur="indefinite" restart="never" nodeType="tmRoot">
          <p:childTnLst>
            <p:seq>
              <p:cTn id="29" dur="indefinite" nodeType="mainSeq"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267834915"/>
              </p:ext>
            </p:extLst>
          </p:nvPr>
        </p:nvGraphicFramePr>
        <p:xfrm>
          <a:off x="645120" y="-1029960"/>
          <a:ext cx="22667040" cy="108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13" name="CustomShape 1"/>
          <p:cNvSpPr/>
          <p:nvPr/>
        </p:nvSpPr>
        <p:spPr>
          <a:xfrm>
            <a:off x="1127880" y="6517440"/>
            <a:ext cx="6105600" cy="360180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270" spc="-1" strike="noStrike">
                <a:solidFill>
                  <a:srgbClr val="000000"/>
                </a:solidFill>
                <a:latin typeface="Calibri"/>
                <a:ea typeface="Canela Text Regular"/>
              </a:rPr>
              <a:t>“</a:t>
            </a:r>
            <a:r>
              <a:rPr b="0" lang="en-US" sz="4270" spc="-1" strike="noStrike">
                <a:solidFill>
                  <a:srgbClr val="000000"/>
                </a:solidFill>
                <a:latin typeface="Calibri"/>
                <a:ea typeface="Canela Text Regular"/>
              </a:rPr>
              <a:t>What are reliable predictors/models prior to or on admission to ICU and during hospital course to predict outcome of x disease”</a:t>
            </a:r>
            <a:endParaRPr b="0" lang="en-US" sz="427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8062560" y="6504840"/>
            <a:ext cx="6683760" cy="46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4000"/>
              </a:lnSpc>
              <a:tabLst>
                <a:tab algn="l" pos="0"/>
              </a:tabLst>
            </a:pPr>
            <a:r>
              <a:rPr b="0" lang="en-US" sz="3740" spc="-1" strike="noStrike" u="sng">
                <a:solidFill>
                  <a:srgbClr val="000000"/>
                </a:solidFill>
                <a:uFillTx/>
                <a:latin typeface="Calibri"/>
                <a:ea typeface="Canela Text Regular"/>
              </a:rPr>
              <a:t>Level 1: </a:t>
            </a:r>
            <a:r>
              <a:rPr b="0" lang="en-US" sz="3740" spc="-1" strike="noStrike">
                <a:solidFill>
                  <a:srgbClr val="000000"/>
                </a:solidFill>
                <a:latin typeface="Calibri"/>
                <a:ea typeface="Canela Text Regular"/>
              </a:rPr>
              <a:t>2 authors per disease -abstract level screening</a:t>
            </a:r>
            <a:endParaRPr b="0" lang="en-US" sz="3740" spc="-1" strike="noStrike">
              <a:latin typeface="Arial"/>
            </a:endParaRPr>
          </a:p>
          <a:p>
            <a:pPr algn="ctr">
              <a:lnSpc>
                <a:spcPts val="4000"/>
              </a:lnSpc>
              <a:tabLst>
                <a:tab algn="l" pos="0"/>
              </a:tabLst>
            </a:pPr>
            <a:r>
              <a:rPr b="0" lang="en-US" sz="3740" spc="-1" strike="noStrike">
                <a:solidFill>
                  <a:srgbClr val="000000"/>
                </a:solidFill>
                <a:latin typeface="Calibri"/>
                <a:ea typeface="Canela Text Regular"/>
              </a:rPr>
              <a:t>(disease; age ≥16y; human studies)</a:t>
            </a:r>
            <a:endParaRPr b="0" lang="en-US" sz="3740" spc="-1" strike="noStrike">
              <a:latin typeface="Arial"/>
            </a:endParaRPr>
          </a:p>
          <a:p>
            <a:pPr algn="ctr">
              <a:lnSpc>
                <a:spcPts val="4000"/>
              </a:lnSpc>
              <a:tabLst>
                <a:tab algn="l" pos="0"/>
              </a:tabLst>
            </a:pPr>
            <a:r>
              <a:rPr b="0" lang="en-US" sz="3740" spc="-1" strike="noStrike" u="sng">
                <a:solidFill>
                  <a:srgbClr val="000000"/>
                </a:solidFill>
                <a:uFillTx/>
                <a:latin typeface="Calibri"/>
                <a:ea typeface="Canela Text Regular"/>
              </a:rPr>
              <a:t>Level 2: </a:t>
            </a:r>
            <a:r>
              <a:rPr b="0" lang="en-US" sz="3740" spc="-1" strike="noStrike">
                <a:solidFill>
                  <a:srgbClr val="000000"/>
                </a:solidFill>
                <a:latin typeface="Calibri"/>
                <a:ea typeface="Canela Text Regular"/>
              </a:rPr>
              <a:t>Full-text screening</a:t>
            </a:r>
            <a:endParaRPr b="0" lang="en-US" sz="3740" spc="-1" strike="noStrike">
              <a:latin typeface="Arial"/>
            </a:endParaRPr>
          </a:p>
          <a:p>
            <a:pPr algn="ctr">
              <a:lnSpc>
                <a:spcPts val="4000"/>
              </a:lnSpc>
              <a:tabLst>
                <a:tab algn="l" pos="0"/>
              </a:tabLst>
            </a:pPr>
            <a:r>
              <a:rPr b="0" lang="en-US" sz="3740" spc="-1" strike="noStrike">
                <a:solidFill>
                  <a:srgbClr val="000000"/>
                </a:solidFill>
                <a:latin typeface="Calibri"/>
                <a:ea typeface="Canela Text Regular"/>
              </a:rPr>
              <a:t>excl: n&lt;100/50/35, no MV analysis, not adjusted for pre-determined major baseline confounders, several others</a:t>
            </a:r>
            <a:endParaRPr b="0" lang="en-US" sz="3740" spc="-1" strike="noStrike">
              <a:latin typeface="Arial"/>
            </a:endParaRPr>
          </a:p>
        </p:txBody>
      </p:sp>
      <p:sp>
        <p:nvSpPr>
          <p:cNvPr id="315" name="CustomShape 3"/>
          <p:cNvSpPr/>
          <p:nvPr/>
        </p:nvSpPr>
        <p:spPr>
          <a:xfrm>
            <a:off x="15507000" y="6517440"/>
            <a:ext cx="8650080" cy="337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Full-text article review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Selection of candidate predictors/models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by 2-4 experts: </a:t>
            </a:r>
            <a:endParaRPr b="0" lang="en-US" sz="4000" spc="-1" strike="noStrike">
              <a:latin typeface="Arial"/>
            </a:endParaRPr>
          </a:p>
          <a:p>
            <a:pPr marL="762120" indent="-757080" algn="ctr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clinically relevant</a:t>
            </a:r>
            <a:endParaRPr b="0" lang="en-US" sz="4000" spc="-1" strike="noStrike">
              <a:latin typeface="Arial"/>
            </a:endParaRPr>
          </a:p>
          <a:p>
            <a:pPr marL="762120" indent="-757080" algn="ctr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accessible to clinicians</a:t>
            </a:r>
            <a:endParaRPr b="0" lang="en-US" sz="4000" spc="-1" strike="noStrike">
              <a:latin typeface="Arial"/>
            </a:endParaRPr>
          </a:p>
          <a:p>
            <a:pPr marL="762120" indent="-757080" algn="ctr">
              <a:lnSpc>
                <a:spcPct val="9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likely to be considered by clinicians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16" name="CustomShape 4"/>
          <p:cNvSpPr/>
          <p:nvPr/>
        </p:nvSpPr>
        <p:spPr>
          <a:xfrm>
            <a:off x="16003080" y="10683360"/>
            <a:ext cx="7165800" cy="11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Supplementation of addtl. articles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between 4/2019 and publication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17" name="CustomShape 5"/>
          <p:cNvSpPr/>
          <p:nvPr/>
        </p:nvSpPr>
        <p:spPr>
          <a:xfrm>
            <a:off x="1726560" y="792360"/>
            <a:ext cx="1877256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Bold"/>
              </a:rPr>
              <a:t>GRADE methodology - Systematic Review</a:t>
            </a:r>
            <a:endParaRPr b="0" lang="en-US" sz="6600" spc="-1" strike="noStrike">
              <a:latin typeface="Arial"/>
            </a:endParaRPr>
          </a:p>
        </p:txBody>
      </p:sp>
      <p:pic>
        <p:nvPicPr>
          <p:cNvPr id="318" name="Grafik 8" descr=""/>
          <p:cNvPicPr/>
          <p:nvPr/>
        </p:nvPicPr>
        <p:blipFill>
          <a:blip r:embed="rId6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19" name="Grafik 9" descr=""/>
          <p:cNvPicPr/>
          <p:nvPr/>
        </p:nvPicPr>
        <p:blipFill>
          <a:blip r:embed="rId7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-1427040" y="699840"/>
            <a:ext cx="23196960" cy="99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ts val="7999"/>
              </a:lnSpc>
              <a:tabLst>
                <a:tab algn="l" pos="0"/>
              </a:tabLst>
            </a:pPr>
            <a:r>
              <a:rPr b="1" lang="en-US" sz="6600" spc="-128" strike="noStrike">
                <a:solidFill>
                  <a:srgbClr val="000000"/>
                </a:solidFill>
                <a:latin typeface="Calibri"/>
                <a:ea typeface="Canela Bold"/>
              </a:rPr>
              <a:t>Grade/Systematic Review  - PRISMA Flow Diagram</a:t>
            </a:r>
            <a:endParaRPr b="0" lang="en-US" sz="6600" spc="-1" strike="noStrike">
              <a:latin typeface="Arial"/>
            </a:endParaRPr>
          </a:p>
        </p:txBody>
      </p:sp>
      <p:pic>
        <p:nvPicPr>
          <p:cNvPr id="321" name="Picture 27" descr=""/>
          <p:cNvPicPr/>
          <p:nvPr/>
        </p:nvPicPr>
        <p:blipFill>
          <a:blip r:embed="rId1"/>
          <a:stretch/>
        </p:blipFill>
        <p:spPr>
          <a:xfrm>
            <a:off x="12953880" y="2313360"/>
            <a:ext cx="10662840" cy="10074240"/>
          </a:xfrm>
          <a:prstGeom prst="rect">
            <a:avLst/>
          </a:prstGeom>
          <a:ln w="0">
            <a:noFill/>
          </a:ln>
        </p:spPr>
      </p:pic>
      <p:sp>
        <p:nvSpPr>
          <p:cNvPr id="322" name="CustomShape 2"/>
          <p:cNvSpPr/>
          <p:nvPr/>
        </p:nvSpPr>
        <p:spPr>
          <a:xfrm>
            <a:off x="396360" y="2788560"/>
            <a:ext cx="11211480" cy="12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270" spc="-1" strike="noStrike">
                <a:solidFill>
                  <a:srgbClr val="000000"/>
                </a:solidFill>
                <a:latin typeface="Canela Text Regular"/>
                <a:ea typeface="Canela Text Regular"/>
              </a:rPr>
              <a:t>Neuroprognostication in patients with </a:t>
            </a:r>
            <a:endParaRPr b="0" lang="en-US" sz="427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4270" spc="-1" strike="noStrike">
                <a:solidFill>
                  <a:srgbClr val="000000"/>
                </a:solidFill>
                <a:latin typeface="Canela Text Regular"/>
                <a:ea typeface="Canela Text Regular"/>
              </a:rPr>
              <a:t>moderate-severe TBI</a:t>
            </a:r>
            <a:endParaRPr b="0" lang="en-US" sz="4270" spc="-1" strike="noStrike">
              <a:latin typeface="Arial"/>
            </a:endParaRPr>
          </a:p>
        </p:txBody>
      </p:sp>
      <p:sp>
        <p:nvSpPr>
          <p:cNvPr id="323" name="CustomShape 3"/>
          <p:cNvSpPr/>
          <p:nvPr/>
        </p:nvSpPr>
        <p:spPr>
          <a:xfrm>
            <a:off x="975240" y="4616640"/>
            <a:ext cx="11272680" cy="61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400" spc="-1" strike="noStrike" u="sng">
                <a:solidFill>
                  <a:srgbClr val="000000"/>
                </a:solidFill>
                <a:uFillTx/>
                <a:latin typeface="Calibri"/>
                <a:ea typeface="Canela Text Regular"/>
              </a:rPr>
              <a:t>Important exclusion criteria:</a:t>
            </a:r>
            <a:endParaRPr b="0" lang="en-US" sz="4400" spc="-1" strike="noStrike">
              <a:latin typeface="Arial"/>
            </a:endParaRPr>
          </a:p>
          <a:p>
            <a:pPr marL="762120" indent="-757080">
              <a:lnSpc>
                <a:spcPct val="90000"/>
              </a:lnSpc>
              <a:buClr>
                <a:srgbClr val="000000"/>
              </a:buClr>
              <a:buFont typeface="Zapf Dingbats"/>
              <a:buChar char="✖"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n&lt;100</a:t>
            </a:r>
            <a:endParaRPr b="0" lang="en-US" sz="4400" spc="-1" strike="noStrike">
              <a:latin typeface="Arial"/>
            </a:endParaRPr>
          </a:p>
          <a:p>
            <a:pPr marL="762120" indent="-757080">
              <a:lnSpc>
                <a:spcPct val="90000"/>
              </a:lnSpc>
              <a:buClr>
                <a:srgbClr val="000000"/>
              </a:buClr>
              <a:buFont typeface="Zapf Dingbats"/>
              <a:buChar char="✖"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no MV analysis</a:t>
            </a:r>
            <a:endParaRPr b="0" lang="en-US" sz="4400" spc="-1" strike="noStrike">
              <a:latin typeface="Arial"/>
            </a:endParaRPr>
          </a:p>
          <a:p>
            <a:pPr marL="762120" indent="-757080">
              <a:lnSpc>
                <a:spcPct val="90000"/>
              </a:lnSpc>
              <a:buClr>
                <a:srgbClr val="000000"/>
              </a:buClr>
              <a:buFont typeface="Zapf Dingbats"/>
              <a:buChar char="✖"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MV analysis did not include age and (m)GCS</a:t>
            </a:r>
            <a:endParaRPr b="0" lang="en-US" sz="4400" spc="-1" strike="noStrike">
              <a:latin typeface="Arial"/>
            </a:endParaRPr>
          </a:p>
          <a:p>
            <a:pPr marL="762120" indent="-757080">
              <a:lnSpc>
                <a:spcPct val="90000"/>
              </a:lnSpc>
              <a:buClr>
                <a:srgbClr val="000000"/>
              </a:buClr>
              <a:buFont typeface="Zapf Dingbats"/>
              <a:buChar char="✖"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Intervention studies</a:t>
            </a:r>
            <a:endParaRPr b="0" lang="en-US" sz="4400" spc="-1" strike="noStrike">
              <a:latin typeface="Arial"/>
            </a:endParaRPr>
          </a:p>
          <a:p>
            <a:pPr marL="762120" indent="-757080">
              <a:lnSpc>
                <a:spcPct val="90000"/>
              </a:lnSpc>
              <a:buClr>
                <a:srgbClr val="000000"/>
              </a:buClr>
              <a:buFont typeface="Zapf Dingbats"/>
              <a:buChar char="✖"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age &lt;16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US" sz="44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en-US" sz="4400" spc="-1" strike="noStrike" u="sng">
                <a:solidFill>
                  <a:srgbClr val="000000"/>
                </a:solidFill>
                <a:uFillTx/>
                <a:latin typeface="Calibri"/>
                <a:ea typeface="Canela Text Regular"/>
              </a:rPr>
              <a:t>Biomarkers and Models:</a:t>
            </a:r>
            <a:endParaRPr b="0" lang="en-US" sz="4400" spc="-1" strike="noStrike">
              <a:latin typeface="Arial"/>
            </a:endParaRPr>
          </a:p>
          <a:p>
            <a:pPr marL="762120" indent="-757080">
              <a:lnSpc>
                <a:spcPct val="90000"/>
              </a:lnSpc>
              <a:buClr>
                <a:srgbClr val="000000"/>
              </a:buClr>
              <a:buFont typeface="Zapf Dingbats"/>
              <a:buChar char="✖"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no external validation in at least 1 add. study</a:t>
            </a:r>
            <a:endParaRPr b="0" lang="en-US" sz="4400" spc="-1" strike="noStrike">
              <a:latin typeface="Arial"/>
            </a:endParaRPr>
          </a:p>
          <a:p>
            <a:pPr marL="762120" indent="-757080">
              <a:lnSpc>
                <a:spcPct val="90000"/>
              </a:lnSpc>
              <a:buClr>
                <a:srgbClr val="000000"/>
              </a:buClr>
              <a:buFont typeface="Zapf Dingbats"/>
              <a:buChar char="✖"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Models without discrimination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24" name="Grafik 6" descr=""/>
          <p:cNvPicPr/>
          <p:nvPr/>
        </p:nvPicPr>
        <p:blipFill>
          <a:blip r:embed="rId2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25" name="Grafik 7" descr=""/>
          <p:cNvPicPr/>
          <p:nvPr/>
        </p:nvPicPr>
        <p:blipFill>
          <a:blip r:embed="rId3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5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1490400" y="631800"/>
            <a:ext cx="22282920" cy="22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8535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GRADE - Tools for data extraction and risk of bias assessment</a:t>
            </a:r>
            <a:endParaRPr b="0" lang="en-US" sz="6600" spc="-1" strike="noStrike">
              <a:latin typeface="Arial"/>
            </a:endParaRPr>
          </a:p>
          <a:p>
            <a:pPr>
              <a:lnSpc>
                <a:spcPts val="8535"/>
              </a:lnSpc>
              <a:tabLst>
                <a:tab algn="l" pos="0"/>
              </a:tabLst>
            </a:pPr>
            <a:endParaRPr b="0" lang="en-US" sz="6600" spc="-1" strike="noStrike"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636557834"/>
              </p:ext>
            </p:extLst>
          </p:nvPr>
        </p:nvGraphicFramePr>
        <p:xfrm>
          <a:off x="1158120" y="3959280"/>
          <a:ext cx="20528280" cy="713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27" name="Graphic 5" descr="Group of people outline"/>
          <p:cNvPicPr/>
          <p:nvPr/>
        </p:nvPicPr>
        <p:blipFill>
          <a:blip r:embed="rId6"/>
          <a:stretch/>
        </p:blipFill>
        <p:spPr>
          <a:xfrm>
            <a:off x="21517560" y="8375040"/>
            <a:ext cx="2433240" cy="2433240"/>
          </a:xfrm>
          <a:prstGeom prst="rect">
            <a:avLst/>
          </a:prstGeom>
          <a:ln w="0">
            <a:noFill/>
          </a:ln>
        </p:spPr>
      </p:pic>
      <p:pic>
        <p:nvPicPr>
          <p:cNvPr id="328" name="Graphic 11" descr="Single gear outline"/>
          <p:cNvPicPr/>
          <p:nvPr/>
        </p:nvPicPr>
        <p:blipFill>
          <a:blip r:embed="rId7"/>
          <a:stretch/>
        </p:blipFill>
        <p:spPr>
          <a:xfrm>
            <a:off x="21691440" y="4294440"/>
            <a:ext cx="2433240" cy="2433240"/>
          </a:xfrm>
          <a:prstGeom prst="rect">
            <a:avLst/>
          </a:prstGeom>
          <a:ln w="0">
            <a:noFill/>
          </a:ln>
        </p:spPr>
      </p:pic>
      <p:sp>
        <p:nvSpPr>
          <p:cNvPr id="329" name="CustomShape 2"/>
          <p:cNvSpPr/>
          <p:nvPr/>
        </p:nvSpPr>
        <p:spPr>
          <a:xfrm>
            <a:off x="2613600" y="6175080"/>
            <a:ext cx="5317200" cy="69912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  <a:ea typeface="Canela Text Regular"/>
              </a:rPr>
              <a:t>Quality in Prognosis Studies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30" name="CustomShape 3"/>
          <p:cNvSpPr/>
          <p:nvPr/>
        </p:nvSpPr>
        <p:spPr>
          <a:xfrm>
            <a:off x="-854280" y="9777240"/>
            <a:ext cx="1218708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Prediction model Risk Of Bias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Assessment Tool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31" name="Grafik 8" descr=""/>
          <p:cNvPicPr/>
          <p:nvPr/>
        </p:nvPicPr>
        <p:blipFill>
          <a:blip r:embed="rId8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32" name="Grafik 9" descr=""/>
          <p:cNvPicPr/>
          <p:nvPr/>
        </p:nvPicPr>
        <p:blipFill>
          <a:blip r:embed="rId9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490400" y="631800"/>
            <a:ext cx="22282920" cy="22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8535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GRADE - Tools for data extraction and ROB assessment - QIPS</a:t>
            </a:r>
            <a:endParaRPr b="0" lang="en-US" sz="6600" spc="-1" strike="noStrike">
              <a:latin typeface="Arial"/>
            </a:endParaRPr>
          </a:p>
          <a:p>
            <a:pPr>
              <a:lnSpc>
                <a:spcPts val="8535"/>
              </a:lnSpc>
              <a:tabLst>
                <a:tab algn="l" pos="0"/>
              </a:tabLst>
            </a:pPr>
            <a:endParaRPr b="0" lang="en-US" sz="6600" spc="-1" strike="noStrike">
              <a:latin typeface="Arial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2613600" y="6175080"/>
            <a:ext cx="5317200" cy="69912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  <a:ea typeface="Canela Text Regular"/>
              </a:rPr>
              <a:t>Quality in Prognosis Studies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35" name="CustomShape 3"/>
          <p:cNvSpPr/>
          <p:nvPr/>
        </p:nvSpPr>
        <p:spPr>
          <a:xfrm>
            <a:off x="-854280" y="9777240"/>
            <a:ext cx="1218708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Prediction model Risk Of Bias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Assessment Tool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36" name="Grafik 8_4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37" name="Grafik 9_2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338" name="Grafik 296" descr=""/>
          <p:cNvPicPr/>
          <p:nvPr/>
        </p:nvPicPr>
        <p:blipFill>
          <a:blip r:embed="rId3"/>
          <a:stretch/>
        </p:blipFill>
        <p:spPr>
          <a:xfrm>
            <a:off x="878760" y="2057400"/>
            <a:ext cx="17331840" cy="688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1490400" y="631800"/>
            <a:ext cx="22282920" cy="22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8535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GRADE - Tools for data extraction and ROB assessment - QIPS</a:t>
            </a:r>
            <a:endParaRPr b="0" lang="en-US" sz="6600" spc="-1" strike="noStrike">
              <a:latin typeface="Arial"/>
            </a:endParaRPr>
          </a:p>
          <a:p>
            <a:pPr>
              <a:lnSpc>
                <a:spcPts val="8535"/>
              </a:lnSpc>
              <a:tabLst>
                <a:tab algn="l" pos="0"/>
              </a:tabLst>
            </a:pPr>
            <a:endParaRPr b="0" lang="en-US" sz="6600" spc="-1" strike="noStrike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2613600" y="6175080"/>
            <a:ext cx="5317200" cy="69912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  <a:ea typeface="Canela Text Regular"/>
              </a:rPr>
              <a:t>Quality in Prognosis Studies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-854280" y="9777240"/>
            <a:ext cx="1218708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Prediction model Risk Of Bias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Assessment Tool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42" name="Grafik 8_5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43" name="Grafik 9_3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344" name="Grafik 302" descr=""/>
          <p:cNvPicPr/>
          <p:nvPr/>
        </p:nvPicPr>
        <p:blipFill>
          <a:blip r:embed="rId3"/>
          <a:stretch/>
        </p:blipFill>
        <p:spPr>
          <a:xfrm>
            <a:off x="878760" y="2057400"/>
            <a:ext cx="17331840" cy="6883200"/>
          </a:xfrm>
          <a:prstGeom prst="rect">
            <a:avLst/>
          </a:prstGeom>
          <a:ln w="0">
            <a:noFill/>
          </a:ln>
        </p:spPr>
      </p:pic>
      <p:pic>
        <p:nvPicPr>
          <p:cNvPr id="345" name="Grafik 303" descr=""/>
          <p:cNvPicPr/>
          <p:nvPr/>
        </p:nvPicPr>
        <p:blipFill>
          <a:blip r:embed="rId4"/>
          <a:stretch/>
        </p:blipFill>
        <p:spPr>
          <a:xfrm>
            <a:off x="2643840" y="3128400"/>
            <a:ext cx="17557200" cy="662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1490400" y="631800"/>
            <a:ext cx="22282920" cy="22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8535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GRADE - Tools for data extraction and ROB assessment - QIPS</a:t>
            </a:r>
            <a:endParaRPr b="0" lang="en-US" sz="6600" spc="-1" strike="noStrike">
              <a:latin typeface="Arial"/>
            </a:endParaRPr>
          </a:p>
          <a:p>
            <a:pPr>
              <a:lnSpc>
                <a:spcPts val="8535"/>
              </a:lnSpc>
              <a:tabLst>
                <a:tab algn="l" pos="0"/>
              </a:tabLst>
            </a:pPr>
            <a:endParaRPr b="0" lang="en-US" sz="6600" spc="-1" strike="noStrike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2613600" y="6175080"/>
            <a:ext cx="5317200" cy="69912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  <a:ea typeface="Canela Text Regular"/>
              </a:rPr>
              <a:t>Quality in Prognosis Studies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-854280" y="9777240"/>
            <a:ext cx="1218708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Prediction model Risk Of Bias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Assessment Tool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49" name="Grafik 8_2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50" name="Grafik 9_0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351" name="Grafik 309" descr=""/>
          <p:cNvPicPr/>
          <p:nvPr/>
        </p:nvPicPr>
        <p:blipFill>
          <a:blip r:embed="rId3"/>
          <a:stretch/>
        </p:blipFill>
        <p:spPr>
          <a:xfrm>
            <a:off x="878760" y="2057400"/>
            <a:ext cx="17331840" cy="6883200"/>
          </a:xfrm>
          <a:prstGeom prst="rect">
            <a:avLst/>
          </a:prstGeom>
          <a:ln w="0">
            <a:noFill/>
          </a:ln>
        </p:spPr>
      </p:pic>
      <p:pic>
        <p:nvPicPr>
          <p:cNvPr id="352" name="Grafik 310" descr=""/>
          <p:cNvPicPr/>
          <p:nvPr/>
        </p:nvPicPr>
        <p:blipFill>
          <a:blip r:embed="rId4"/>
          <a:stretch/>
        </p:blipFill>
        <p:spPr>
          <a:xfrm>
            <a:off x="2643840" y="3128400"/>
            <a:ext cx="17557200" cy="6629040"/>
          </a:xfrm>
          <a:prstGeom prst="rect">
            <a:avLst/>
          </a:prstGeom>
          <a:ln w="0">
            <a:noFill/>
          </a:ln>
        </p:spPr>
      </p:pic>
      <p:pic>
        <p:nvPicPr>
          <p:cNvPr id="353" name="Grafik 311" descr=""/>
          <p:cNvPicPr/>
          <p:nvPr/>
        </p:nvPicPr>
        <p:blipFill>
          <a:blip r:embed="rId5"/>
          <a:stretch/>
        </p:blipFill>
        <p:spPr>
          <a:xfrm>
            <a:off x="4704120" y="4812840"/>
            <a:ext cx="16326720" cy="620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CustomShape 1"/>
          <p:cNvSpPr/>
          <p:nvPr/>
        </p:nvSpPr>
        <p:spPr>
          <a:xfrm>
            <a:off x="1490400" y="631800"/>
            <a:ext cx="22282920" cy="225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8535"/>
              </a:lnSpc>
              <a:tabLst>
                <a:tab algn="l" pos="0"/>
              </a:tabLst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GRADE - Tools for data extraction and ROB assessment - QIPS</a:t>
            </a:r>
            <a:endParaRPr b="0" lang="en-US" sz="6600" spc="-1" strike="noStrike">
              <a:latin typeface="Arial"/>
            </a:endParaRPr>
          </a:p>
          <a:p>
            <a:pPr>
              <a:lnSpc>
                <a:spcPts val="8535"/>
              </a:lnSpc>
              <a:tabLst>
                <a:tab algn="l" pos="0"/>
              </a:tabLst>
            </a:pPr>
            <a:endParaRPr b="0" lang="en-US" sz="6600" spc="-1" strike="noStrike">
              <a:latin typeface="Arial"/>
            </a:endParaRPr>
          </a:p>
        </p:txBody>
      </p:sp>
      <p:sp>
        <p:nvSpPr>
          <p:cNvPr id="355" name="CustomShape 2"/>
          <p:cNvSpPr/>
          <p:nvPr/>
        </p:nvSpPr>
        <p:spPr>
          <a:xfrm>
            <a:off x="2613600" y="6175080"/>
            <a:ext cx="5317200" cy="69912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  <a:ea typeface="Canela Text Regular"/>
              </a:rPr>
              <a:t>Quality in Prognosis Studies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56" name="CustomShape 3"/>
          <p:cNvSpPr/>
          <p:nvPr/>
        </p:nvSpPr>
        <p:spPr>
          <a:xfrm>
            <a:off x="-854280" y="9777240"/>
            <a:ext cx="1218708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Prediction model Risk Of Bias 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ts val="4799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Canela Text Regular"/>
                <a:ea typeface="Canela Text Regular"/>
              </a:rPr>
              <a:t>Assessment Tool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57" name="Grafik 8_3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58" name="Grafik 9_1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359" name="Grafik 317" descr=""/>
          <p:cNvPicPr/>
          <p:nvPr/>
        </p:nvPicPr>
        <p:blipFill>
          <a:blip r:embed="rId3"/>
          <a:stretch/>
        </p:blipFill>
        <p:spPr>
          <a:xfrm>
            <a:off x="878760" y="2057400"/>
            <a:ext cx="17331840" cy="6883200"/>
          </a:xfrm>
          <a:prstGeom prst="rect">
            <a:avLst/>
          </a:prstGeom>
          <a:ln w="0">
            <a:noFill/>
          </a:ln>
        </p:spPr>
      </p:pic>
      <p:pic>
        <p:nvPicPr>
          <p:cNvPr id="360" name="Grafik 318" descr=""/>
          <p:cNvPicPr/>
          <p:nvPr/>
        </p:nvPicPr>
        <p:blipFill>
          <a:blip r:embed="rId4"/>
          <a:stretch/>
        </p:blipFill>
        <p:spPr>
          <a:xfrm>
            <a:off x="2643840" y="3128400"/>
            <a:ext cx="17557200" cy="6629040"/>
          </a:xfrm>
          <a:prstGeom prst="rect">
            <a:avLst/>
          </a:prstGeom>
          <a:ln w="0">
            <a:noFill/>
          </a:ln>
        </p:spPr>
      </p:pic>
      <p:pic>
        <p:nvPicPr>
          <p:cNvPr id="361" name="Grafik 319" descr=""/>
          <p:cNvPicPr/>
          <p:nvPr/>
        </p:nvPicPr>
        <p:blipFill>
          <a:blip r:embed="rId5"/>
          <a:stretch/>
        </p:blipFill>
        <p:spPr>
          <a:xfrm>
            <a:off x="4704120" y="4812840"/>
            <a:ext cx="16326720" cy="6208200"/>
          </a:xfrm>
          <a:prstGeom prst="rect">
            <a:avLst/>
          </a:prstGeom>
          <a:ln w="0">
            <a:noFill/>
          </a:ln>
        </p:spPr>
      </p:pic>
      <p:pic>
        <p:nvPicPr>
          <p:cNvPr id="362" name="Grafik 320" descr=""/>
          <p:cNvPicPr/>
          <p:nvPr/>
        </p:nvPicPr>
        <p:blipFill>
          <a:blip r:embed="rId6"/>
          <a:stretch/>
        </p:blipFill>
        <p:spPr>
          <a:xfrm>
            <a:off x="7086600" y="6400440"/>
            <a:ext cx="15315840" cy="6040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1628640" y="675720"/>
            <a:ext cx="18057960" cy="10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Grade - Reliable/moderately reliable predictors</a:t>
            </a:r>
            <a:endParaRPr b="0" lang="en-US" sz="7200" spc="-1" strike="noStrike">
              <a:latin typeface="Arial"/>
            </a:endParaRPr>
          </a:p>
        </p:txBody>
      </p:sp>
      <p:pic>
        <p:nvPicPr>
          <p:cNvPr id="364" name="Grafik 322" descr=""/>
          <p:cNvPicPr/>
          <p:nvPr/>
        </p:nvPicPr>
        <p:blipFill>
          <a:blip r:embed="rId1"/>
          <a:stretch/>
        </p:blipFill>
        <p:spPr>
          <a:xfrm rot="21597000">
            <a:off x="3076200" y="2258280"/>
            <a:ext cx="18173520" cy="10068840"/>
          </a:xfrm>
          <a:prstGeom prst="rect">
            <a:avLst/>
          </a:prstGeom>
          <a:ln w="0">
            <a:noFill/>
          </a:ln>
        </p:spPr>
      </p:pic>
      <p:pic>
        <p:nvPicPr>
          <p:cNvPr id="365" name="Grafik 4_26" descr=""/>
          <p:cNvPicPr/>
          <p:nvPr/>
        </p:nvPicPr>
        <p:blipFill>
          <a:blip r:embed="rId2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66" name="Grafik 5_22" descr=""/>
          <p:cNvPicPr/>
          <p:nvPr/>
        </p:nvPicPr>
        <p:blipFill>
          <a:blip r:embed="rId3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rafik 4_11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170" name="Grafik 5_11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1773000" y="3200040"/>
            <a:ext cx="6476400" cy="81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15000"/>
              </a:lnSpc>
            </a:pPr>
            <a:r>
              <a:rPr b="1" lang="de-DE" sz="4000" spc="-1" strike="noStrike">
                <a:solidFill>
                  <a:srgbClr val="000000"/>
                </a:solidFill>
                <a:latin typeface="Calibri"/>
                <a:ea typeface="Arial"/>
              </a:rPr>
              <a:t>Clinical Presentation</a:t>
            </a:r>
            <a:r>
              <a:rPr b="0" lang="de-DE" sz="4000" spc="-1" strike="noStrike">
                <a:solidFill>
                  <a:srgbClr val="000000"/>
                </a:solidFill>
                <a:latin typeface="Calibri"/>
                <a:ea typeface="Arial"/>
              </a:rPr>
              <a:t>: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69 years, male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Fall from ladder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No anticoagulants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GCS 8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Intubation in the field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787400" y="678240"/>
            <a:ext cx="15736680" cy="10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Illustrative Case -  severe TBI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426680" y="724320"/>
            <a:ext cx="2437884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Canela Bold"/>
              </a:rPr>
              <a:t>Our Recommendations are based on</a:t>
            </a:r>
            <a:endParaRPr b="0" lang="en-US" sz="7200" spc="-1" strike="noStrike">
              <a:latin typeface="Arial"/>
            </a:endParaRPr>
          </a:p>
        </p:txBody>
      </p:sp>
      <p:sp>
        <p:nvSpPr>
          <p:cNvPr id="368" name="CustomShape 2"/>
          <p:cNvSpPr/>
          <p:nvPr/>
        </p:nvSpPr>
        <p:spPr>
          <a:xfrm>
            <a:off x="1676520" y="3493440"/>
            <a:ext cx="21805200" cy="594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1. Balance between desirable and undesirable outcomes</a:t>
            </a:r>
            <a:endParaRPr b="0" lang="en-US" sz="6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2. Overall quality of evidence for outcomes</a:t>
            </a:r>
            <a:endParaRPr b="0" lang="en-US" sz="6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3. Confidence in values and preferences and their variability</a:t>
            </a:r>
            <a:endParaRPr b="0" lang="en-US" sz="64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en-US" sz="6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4. Resource use</a:t>
            </a:r>
            <a:endParaRPr b="0" lang="en-US" sz="6400" spc="-1" strike="noStrike">
              <a:latin typeface="Arial"/>
            </a:endParaRPr>
          </a:p>
        </p:txBody>
      </p:sp>
      <p:pic>
        <p:nvPicPr>
          <p:cNvPr id="369" name="Grafik 4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70" name="Grafik 5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1219320" y="6192360"/>
            <a:ext cx="21927600" cy="132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en-US" sz="9070" spc="-128" strike="noStrike">
                <a:solidFill>
                  <a:srgbClr val="ffffff"/>
                </a:solidFill>
                <a:latin typeface="Arial"/>
                <a:ea typeface="Canela Bold"/>
              </a:rPr>
              <a:t>Results of our Systematic Review</a:t>
            </a:r>
            <a:endParaRPr b="0" lang="en-US" sz="9070" spc="-1" strike="noStrike">
              <a:latin typeface="Arial"/>
            </a:endParaRPr>
          </a:p>
        </p:txBody>
      </p:sp>
      <p:pic>
        <p:nvPicPr>
          <p:cNvPr id="372" name="Grafik 4_27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73" name="Grafik 5_23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-1459800" y="496800"/>
            <a:ext cx="273510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60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Based on our criteria, we identified the following individual prognosticators:</a:t>
            </a:r>
            <a:endParaRPr b="0" lang="en-US" sz="6000" spc="-1" strike="noStrike">
              <a:latin typeface="Arial"/>
            </a:endParaRPr>
          </a:p>
        </p:txBody>
      </p:sp>
      <p:graphicFrame>
        <p:nvGraphicFramePr>
          <p:cNvPr id="375" name="Table 2"/>
          <p:cNvGraphicFramePr/>
          <p:nvPr/>
        </p:nvGraphicFramePr>
        <p:xfrm>
          <a:off x="1455840" y="3048120"/>
          <a:ext cx="10120680" cy="9446760"/>
        </p:xfrm>
        <a:graphic>
          <a:graphicData uri="http://schemas.openxmlformats.org/drawingml/2006/table">
            <a:tbl>
              <a:tblPr/>
              <a:tblGrid>
                <a:gridCol w="10121040"/>
              </a:tblGrid>
              <a:tr h="97488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ffff"/>
                          </a:solidFill>
                          <a:latin typeface="Calibri"/>
                          <a:ea typeface="Canela Bold"/>
                        </a:rPr>
                        <a:t>Mortality beyond discharge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Age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Pupillary Reactivity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GCS or mGCS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Hypotension (SBP &lt;90 mmHg pre or at admission)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  <a:tr h="134100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Hypoxia (oxygen saturation &lt;90% or paO2 &lt;110mmHg before or after admission)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Intracranial Hypertension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Additional major extracranial Injury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Acute Kidney Injury (AKI) during ICU Treatment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ETOH intoxication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792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Hypernatremia during ICU treatment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6" name="Table 3"/>
          <p:cNvGraphicFramePr/>
          <p:nvPr/>
        </p:nvGraphicFramePr>
        <p:xfrm>
          <a:off x="12375000" y="3048120"/>
          <a:ext cx="11520720" cy="9755640"/>
        </p:xfrm>
        <a:graphic>
          <a:graphicData uri="http://schemas.openxmlformats.org/drawingml/2006/table">
            <a:tbl>
              <a:tblPr/>
              <a:tblGrid>
                <a:gridCol w="11521080"/>
              </a:tblGrid>
              <a:tr h="122040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ffff"/>
                          </a:solidFill>
                          <a:latin typeface="Calibri"/>
                          <a:ea typeface="Canela Bold"/>
                        </a:rPr>
                        <a:t>Functional Outcome 6 months and beyond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891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Age</a:t>
                      </a:r>
                      <a:endParaRPr b="0" lang="en-US" sz="3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891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Pupillary Reactivity</a:t>
                      </a:r>
                      <a:endParaRPr b="0" lang="en-US" sz="3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  <a:tr h="891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GCS or mGCS</a:t>
                      </a:r>
                      <a:endParaRPr b="0" lang="en-US" sz="3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129600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Hypotension (SBP &lt;90 mmHg pre or at admission)</a:t>
                      </a:r>
                      <a:endParaRPr b="0" lang="en-US" sz="3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  <a:tr h="160380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Hypoxia (oxygen saturation &lt;90% or paO2 &lt;110mmHg before or after admission)</a:t>
                      </a:r>
                      <a:endParaRPr b="0" lang="en-US" sz="3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891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Intracranial Hypertension</a:t>
                      </a:r>
                      <a:endParaRPr b="0" lang="en-US" sz="3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  <a:tr h="89136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Post-traumatic cerebral infarction</a:t>
                      </a:r>
                      <a:endParaRPr b="0" lang="en-US" sz="3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5ed"/>
                    </a:solidFill>
                  </a:tcPr>
                </a:tc>
              </a:tr>
              <a:tr h="1179000">
                <a:tc>
                  <a:txBody>
                    <a:bodyPr lIns="243720" rIns="243720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Acute Kidney Injury (AKI) during ICU Treatment</a:t>
                      </a:r>
                      <a:endParaRPr b="0" lang="en-US" sz="3800" spc="-1" strike="noStrike">
                        <a:latin typeface="Arial"/>
                      </a:endParaRPr>
                    </a:p>
                  </a:txBody>
                  <a:tcPr marL="243720" marR="2437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6"/>
                    </a:solidFill>
                  </a:tcPr>
                </a:tc>
              </a:tr>
            </a:tbl>
          </a:graphicData>
        </a:graphic>
      </p:graphicFrame>
      <p:pic>
        <p:nvPicPr>
          <p:cNvPr id="377" name="Grafik 4_28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78" name="Grafik 5_24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228600" y="676800"/>
            <a:ext cx="24150600" cy="99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Based on our criteria, we identified the following Prediction Models:</a:t>
            </a:r>
            <a:endParaRPr b="0" lang="en-US" sz="6600" spc="-1" strike="noStrike"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633978030"/>
              </p:ext>
            </p:extLst>
          </p:nvPr>
        </p:nvGraphicFramePr>
        <p:xfrm>
          <a:off x="1219320" y="3009960"/>
          <a:ext cx="21940560" cy="965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80" name="Grafik 4" descr=""/>
          <p:cNvPicPr/>
          <p:nvPr/>
        </p:nvPicPr>
        <p:blipFill>
          <a:blip r:embed="rId6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81" name="Grafik 6" descr=""/>
          <p:cNvPicPr/>
          <p:nvPr/>
        </p:nvPicPr>
        <p:blipFill>
          <a:blip r:embed="rId7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5641920" y="244800"/>
            <a:ext cx="17914320" cy="1899000"/>
          </a:xfrm>
          <a:prstGeom prst="rect">
            <a:avLst/>
          </a:prstGeom>
          <a:noFill/>
          <a:ln w="0">
            <a:noFill/>
          </a:ln>
        </p:spPr>
        <p:style>
          <a:lnRef idx="2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General Principles of Neuroprognostication in msTBI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(Good Practice Statements)</a:t>
            </a:r>
            <a:endParaRPr b="0" lang="en-US" sz="6600" spc="-1" strike="noStrike">
              <a:latin typeface="Arial"/>
            </a:endParaRPr>
          </a:p>
        </p:txBody>
      </p:sp>
      <p:grpSp>
        <p:nvGrpSpPr>
          <p:cNvPr id="383" name="Group 2"/>
          <p:cNvGrpSpPr/>
          <p:nvPr/>
        </p:nvGrpSpPr>
        <p:grpSpPr>
          <a:xfrm>
            <a:off x="1571760" y="2605320"/>
            <a:ext cx="5843520" cy="9569160"/>
            <a:chOff x="1571760" y="2605320"/>
            <a:chExt cx="5843520" cy="9569160"/>
          </a:xfrm>
        </p:grpSpPr>
        <p:sp>
          <p:nvSpPr>
            <p:cNvPr id="384" name="CustomShape 3"/>
            <p:cNvSpPr/>
            <p:nvPr/>
          </p:nvSpPr>
          <p:spPr>
            <a:xfrm rot="16200000">
              <a:off x="-288360" y="4470480"/>
              <a:ext cx="9569160" cy="5838840"/>
            </a:xfrm>
            <a:prstGeom prst="flowChartManualOperation">
              <a:avLst/>
            </a:prstGeom>
            <a:solidFill>
              <a:srgbClr val="3e74d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85" name="CustomShape 4"/>
            <p:cNvSpPr/>
            <p:nvPr/>
          </p:nvSpPr>
          <p:spPr>
            <a:xfrm>
              <a:off x="1571760" y="4515120"/>
              <a:ext cx="5838840" cy="57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14480" rIns="114480" tIns="0" bIns="0" anchor="ctr">
              <a:noAutofit/>
            </a:bodyPr>
            <a:p>
              <a:pPr algn="ctr">
                <a:lnSpc>
                  <a:spcPct val="90000"/>
                </a:lnSpc>
                <a:spcAft>
                  <a:spcPts val="1261"/>
                </a:spcAft>
                <a:tabLst>
                  <a:tab algn="l" pos="0"/>
                </a:tabLst>
              </a:pPr>
              <a:r>
                <a:rPr b="0" lang="en-US" sz="3600" spc="-1" strike="noStrike">
                  <a:solidFill>
                    <a:srgbClr val="ffffff"/>
                  </a:solidFill>
                  <a:latin typeface="Calibri"/>
                  <a:ea typeface="Canela Bold"/>
                </a:rPr>
                <a:t>Prognostication should be performed with consideration of the complete clinical condition and not be based on a single variable.</a:t>
              </a:r>
              <a:endParaRPr b="0" lang="en-US" sz="3600" spc="-1" strike="noStrike">
                <a:latin typeface="Arial"/>
              </a:endParaRPr>
            </a:p>
          </p:txBody>
        </p:sp>
      </p:grpSp>
      <p:pic>
        <p:nvPicPr>
          <p:cNvPr id="386" name="Grafik 7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87" name="Grafik 8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5641920" y="244800"/>
            <a:ext cx="17914320" cy="18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General Principles of Neuroprognostication in msTBI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(Good Practice Statements)</a:t>
            </a:r>
            <a:endParaRPr b="0" lang="en-US" sz="6600" spc="-1" strike="noStrike">
              <a:latin typeface="Arial"/>
            </a:endParaRPr>
          </a:p>
        </p:txBody>
      </p:sp>
      <p:grpSp>
        <p:nvGrpSpPr>
          <p:cNvPr id="389" name="Group 2"/>
          <p:cNvGrpSpPr/>
          <p:nvPr/>
        </p:nvGrpSpPr>
        <p:grpSpPr>
          <a:xfrm>
            <a:off x="1571760" y="2605320"/>
            <a:ext cx="5843520" cy="9569160"/>
            <a:chOff x="1571760" y="2605320"/>
            <a:chExt cx="5843520" cy="9569160"/>
          </a:xfrm>
        </p:grpSpPr>
        <p:sp>
          <p:nvSpPr>
            <p:cNvPr id="390" name="CustomShape 3"/>
            <p:cNvSpPr/>
            <p:nvPr/>
          </p:nvSpPr>
          <p:spPr>
            <a:xfrm rot="16200000">
              <a:off x="-288360" y="4470480"/>
              <a:ext cx="9569160" cy="5838840"/>
            </a:xfrm>
            <a:prstGeom prst="flowChartManualOperation">
              <a:avLst/>
            </a:prstGeom>
            <a:solidFill>
              <a:srgbClr val="3e74d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91" name="CustomShape 4"/>
            <p:cNvSpPr/>
            <p:nvPr/>
          </p:nvSpPr>
          <p:spPr>
            <a:xfrm>
              <a:off x="1571760" y="4515120"/>
              <a:ext cx="5838840" cy="57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14480" rIns="114480" tIns="0" bIns="0" anchor="ctr">
              <a:noAutofit/>
            </a:bodyPr>
            <a:p>
              <a:pPr algn="ctr">
                <a:lnSpc>
                  <a:spcPct val="90000"/>
                </a:lnSpc>
                <a:spcAft>
                  <a:spcPts val="1261"/>
                </a:spcAft>
                <a:tabLst>
                  <a:tab algn="l" pos="0"/>
                </a:tabLst>
              </a:pPr>
              <a:r>
                <a:rPr b="0" lang="en-US" sz="3600" spc="-1" strike="noStrike">
                  <a:solidFill>
                    <a:srgbClr val="ffffff"/>
                  </a:solidFill>
                  <a:latin typeface="Calibri"/>
                  <a:ea typeface="Canela Bold"/>
                </a:rPr>
                <a:t>Prognostication should be performed with consideration of the complete clinical condition and not be based on a single variable.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392" name="Group 5"/>
          <p:cNvGrpSpPr/>
          <p:nvPr/>
        </p:nvGrpSpPr>
        <p:grpSpPr>
          <a:xfrm>
            <a:off x="9059040" y="2605320"/>
            <a:ext cx="5838840" cy="9569160"/>
            <a:chOff x="9059040" y="2605320"/>
            <a:chExt cx="5838840" cy="9569160"/>
          </a:xfrm>
        </p:grpSpPr>
        <p:sp>
          <p:nvSpPr>
            <p:cNvPr id="393" name="CustomShape 6"/>
            <p:cNvSpPr/>
            <p:nvPr/>
          </p:nvSpPr>
          <p:spPr>
            <a:xfrm rot="16200000">
              <a:off x="7193880" y="4470480"/>
              <a:ext cx="9569160" cy="5838840"/>
            </a:xfrm>
            <a:prstGeom prst="flowChartManualOperation">
              <a:avLst/>
            </a:prstGeom>
            <a:solidFill>
              <a:srgbClr val="3e74d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394" name="CustomShape 7"/>
            <p:cNvSpPr/>
            <p:nvPr/>
          </p:nvSpPr>
          <p:spPr>
            <a:xfrm>
              <a:off x="9059040" y="4515120"/>
              <a:ext cx="5838840" cy="57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95400" tIns="0" bIns="0" anchor="ctr">
              <a:noAutofit/>
            </a:bodyPr>
            <a:p>
              <a:pPr algn="ctr">
                <a:lnSpc>
                  <a:spcPct val="90000"/>
                </a:lnSpc>
                <a:spcAft>
                  <a:spcPts val="1261"/>
                </a:spcAft>
                <a:tabLst>
                  <a:tab algn="l" pos="0"/>
                </a:tabLst>
              </a:pPr>
              <a:r>
                <a:rPr b="0" lang="en-US" sz="3600" spc="-1" strike="noStrike">
                  <a:solidFill>
                    <a:srgbClr val="ffffff"/>
                  </a:solidFill>
                  <a:latin typeface="Calibri"/>
                  <a:ea typeface="Canela Bold"/>
                </a:rPr>
                <a:t>Prognostication should not be performed based only on ultra-early injury characteristics. We suggest a minimum of 3-5 days of full critical care support, and if possible, at least 2-3 weeks of full critical care or medical support before attempting prognostication.</a:t>
              </a:r>
              <a:endParaRPr b="0" lang="en-US" sz="3600" spc="-1" strike="noStrike">
                <a:latin typeface="Arial"/>
              </a:endParaRPr>
            </a:p>
          </p:txBody>
        </p:sp>
      </p:grpSp>
      <p:pic>
        <p:nvPicPr>
          <p:cNvPr id="395" name="Grafik 9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396" name="Grafik 10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641920" y="244800"/>
            <a:ext cx="17914320" cy="18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General Principles of Neuroprognostication in msTBI</a:t>
            </a:r>
            <a:endParaRPr b="0" lang="en-US" sz="66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(Good Practice Statements)</a:t>
            </a:r>
            <a:endParaRPr b="0" lang="en-US" sz="6600" spc="-1" strike="noStrike">
              <a:latin typeface="Arial"/>
            </a:endParaRPr>
          </a:p>
        </p:txBody>
      </p:sp>
      <p:grpSp>
        <p:nvGrpSpPr>
          <p:cNvPr id="398" name="Group 2"/>
          <p:cNvGrpSpPr/>
          <p:nvPr/>
        </p:nvGrpSpPr>
        <p:grpSpPr>
          <a:xfrm>
            <a:off x="1571760" y="2605320"/>
            <a:ext cx="5843520" cy="9569160"/>
            <a:chOff x="1571760" y="2605320"/>
            <a:chExt cx="5843520" cy="9569160"/>
          </a:xfrm>
        </p:grpSpPr>
        <p:sp>
          <p:nvSpPr>
            <p:cNvPr id="399" name="CustomShape 3"/>
            <p:cNvSpPr/>
            <p:nvPr/>
          </p:nvSpPr>
          <p:spPr>
            <a:xfrm rot="16200000">
              <a:off x="-288360" y="4470480"/>
              <a:ext cx="9569160" cy="5838840"/>
            </a:xfrm>
            <a:prstGeom prst="flowChartManualOperation">
              <a:avLst/>
            </a:prstGeom>
            <a:solidFill>
              <a:srgbClr val="3e74d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00" name="CustomShape 4"/>
            <p:cNvSpPr/>
            <p:nvPr/>
          </p:nvSpPr>
          <p:spPr>
            <a:xfrm>
              <a:off x="1571760" y="4515120"/>
              <a:ext cx="5838840" cy="57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14480" rIns="114480" tIns="0" bIns="0" anchor="ctr">
              <a:noAutofit/>
            </a:bodyPr>
            <a:p>
              <a:pPr algn="ctr">
                <a:lnSpc>
                  <a:spcPct val="90000"/>
                </a:lnSpc>
                <a:spcAft>
                  <a:spcPts val="1261"/>
                </a:spcAft>
                <a:tabLst>
                  <a:tab algn="l" pos="0"/>
                </a:tabLst>
              </a:pPr>
              <a:r>
                <a:rPr b="0" lang="en-US" sz="3600" spc="-1" strike="noStrike">
                  <a:solidFill>
                    <a:srgbClr val="ffffff"/>
                  </a:solidFill>
                  <a:latin typeface="Calibri"/>
                  <a:ea typeface="Canela Bold"/>
                </a:rPr>
                <a:t>Prognostication should be performed with consideration of the complete clinical condition and not be based on a single variable.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401" name="Group 5"/>
          <p:cNvGrpSpPr/>
          <p:nvPr/>
        </p:nvGrpSpPr>
        <p:grpSpPr>
          <a:xfrm>
            <a:off x="9059040" y="2605320"/>
            <a:ext cx="5838840" cy="9569160"/>
            <a:chOff x="9059040" y="2605320"/>
            <a:chExt cx="5838840" cy="9569160"/>
          </a:xfrm>
        </p:grpSpPr>
        <p:sp>
          <p:nvSpPr>
            <p:cNvPr id="402" name="CustomShape 6"/>
            <p:cNvSpPr/>
            <p:nvPr/>
          </p:nvSpPr>
          <p:spPr>
            <a:xfrm rot="16200000">
              <a:off x="7193880" y="4470480"/>
              <a:ext cx="9569160" cy="5838840"/>
            </a:xfrm>
            <a:prstGeom prst="flowChartManualOperation">
              <a:avLst/>
            </a:prstGeom>
            <a:solidFill>
              <a:srgbClr val="3e74d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03" name="CustomShape 7"/>
            <p:cNvSpPr/>
            <p:nvPr/>
          </p:nvSpPr>
          <p:spPr>
            <a:xfrm>
              <a:off x="9059040" y="4515120"/>
              <a:ext cx="5838840" cy="57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5400" rIns="95400" tIns="0" bIns="0" anchor="ctr">
              <a:noAutofit/>
            </a:bodyPr>
            <a:p>
              <a:pPr algn="ctr">
                <a:lnSpc>
                  <a:spcPct val="90000"/>
                </a:lnSpc>
                <a:spcAft>
                  <a:spcPts val="1261"/>
                </a:spcAft>
                <a:tabLst>
                  <a:tab algn="l" pos="0"/>
                </a:tabLst>
              </a:pPr>
              <a:r>
                <a:rPr b="0" lang="en-US" sz="3600" spc="-1" strike="noStrike">
                  <a:solidFill>
                    <a:srgbClr val="ffffff"/>
                  </a:solidFill>
                  <a:latin typeface="Calibri"/>
                  <a:ea typeface="Canela Bold"/>
                </a:rPr>
                <a:t>Prognostication should not be performed based only on ultra-early injury characteristics. We suggest a minimum of 3-5 days of full critical care support, and if possible, at least 2-3 weeks of full critical care or medical support before attempting prognostication.</a:t>
              </a:r>
              <a:endParaRPr b="0" lang="en-US" sz="3600" spc="-1" strike="noStrike">
                <a:latin typeface="Arial"/>
              </a:endParaRPr>
            </a:p>
          </p:txBody>
        </p:sp>
      </p:grpSp>
      <p:grpSp>
        <p:nvGrpSpPr>
          <p:cNvPr id="404" name="Group 8"/>
          <p:cNvGrpSpPr/>
          <p:nvPr/>
        </p:nvGrpSpPr>
        <p:grpSpPr>
          <a:xfrm>
            <a:off x="16546680" y="2605320"/>
            <a:ext cx="5838840" cy="9569160"/>
            <a:chOff x="16546680" y="2605320"/>
            <a:chExt cx="5838840" cy="9569160"/>
          </a:xfrm>
        </p:grpSpPr>
        <p:sp>
          <p:nvSpPr>
            <p:cNvPr id="405" name="CustomShape 9"/>
            <p:cNvSpPr/>
            <p:nvPr/>
          </p:nvSpPr>
          <p:spPr>
            <a:xfrm rot="16200000">
              <a:off x="14681520" y="4470480"/>
              <a:ext cx="9569160" cy="5838840"/>
            </a:xfrm>
            <a:prstGeom prst="flowChartManualOperation">
              <a:avLst/>
            </a:prstGeom>
            <a:solidFill>
              <a:srgbClr val="3e74d1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06" name="CustomShape 10"/>
            <p:cNvSpPr/>
            <p:nvPr/>
          </p:nvSpPr>
          <p:spPr>
            <a:xfrm>
              <a:off x="16546680" y="4515120"/>
              <a:ext cx="5838840" cy="573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1520" rIns="101520" tIns="0" bIns="0" anchor="ctr">
              <a:noAutofit/>
            </a:bodyPr>
            <a:p>
              <a:pPr algn="ctr">
                <a:lnSpc>
                  <a:spcPct val="90000"/>
                </a:lnSpc>
                <a:spcAft>
                  <a:spcPts val="1261"/>
                </a:spcAft>
                <a:tabLst>
                  <a:tab algn="l" pos="0"/>
                </a:tabLst>
              </a:pPr>
              <a:r>
                <a:rPr b="0" lang="en-US" sz="3600" spc="-1" strike="noStrike">
                  <a:solidFill>
                    <a:srgbClr val="ffffff"/>
                  </a:solidFill>
                  <a:latin typeface="Calibri"/>
                  <a:ea typeface="Canela Bold"/>
                </a:rPr>
                <a:t>Prognostication should be performed carefully without nihilism or bias and should only be performed with consideration of all available evidence and not based on personal anecdotal experience alone. </a:t>
              </a:r>
              <a:endParaRPr b="0" lang="en-US" sz="3600" spc="-1" strike="noStrike">
                <a:latin typeface="Arial"/>
              </a:endParaRPr>
            </a:p>
          </p:txBody>
        </p:sp>
      </p:grpSp>
      <p:pic>
        <p:nvPicPr>
          <p:cNvPr id="407" name="Grafik 15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08" name="Grafik 16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1024200" y="4436640"/>
            <a:ext cx="21927600" cy="132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en-US" sz="9070" spc="-128" strike="noStrike">
                <a:solidFill>
                  <a:srgbClr val="ffffff"/>
                </a:solidFill>
                <a:latin typeface="Arial"/>
                <a:ea typeface="Canela Bold"/>
              </a:rPr>
              <a:t>Individual Predictors</a:t>
            </a:r>
            <a:endParaRPr b="0" lang="en-US" sz="9070" spc="-1" strike="noStrike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1536120" y="8248680"/>
            <a:ext cx="21927600" cy="37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5340" spc="-1" strike="noStrike" u="sng">
                <a:solidFill>
                  <a:srgbClr val="ffffff"/>
                </a:solidFill>
                <a:uFillTx/>
                <a:latin typeface="Arial"/>
                <a:ea typeface="Canela Text Regular"/>
              </a:rPr>
              <a:t>PICOTS question:</a:t>
            </a:r>
            <a:endParaRPr b="0" lang="en-US" sz="534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When counseling family members and/ or surrogates of patients with </a:t>
            </a:r>
            <a:endParaRPr b="0" lang="en-US" sz="534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moderate-severe TBI, should </a:t>
            </a:r>
            <a:r>
              <a:rPr b="0" i="1" lang="en-US" sz="5340" spc="-1" strike="noStrike">
                <a:solidFill>
                  <a:srgbClr val="3e74d1"/>
                </a:solidFill>
                <a:latin typeface="Arial"/>
                <a:ea typeface="Canela Text Regular"/>
              </a:rPr>
              <a:t>&lt;individual predictor&gt; </a:t>
            </a: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be considered a </a:t>
            </a:r>
            <a:endParaRPr b="0" lang="en-US" sz="534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reliable predictor of </a:t>
            </a:r>
            <a:r>
              <a:rPr b="0" lang="en-US" sz="5340" spc="-1" strike="noStrike">
                <a:solidFill>
                  <a:srgbClr val="3e74d1"/>
                </a:solidFill>
                <a:latin typeface="Arial"/>
                <a:ea typeface="Canela Text Regular"/>
              </a:rPr>
              <a:t>&lt;</a:t>
            </a:r>
            <a:r>
              <a:rPr b="0" i="1" lang="en-US" sz="5340" spc="-1" strike="noStrike">
                <a:solidFill>
                  <a:srgbClr val="3e74d1"/>
                </a:solidFill>
                <a:latin typeface="Arial"/>
                <a:ea typeface="Canela Text Regular"/>
              </a:rPr>
              <a:t>outcome</a:t>
            </a:r>
            <a:r>
              <a:rPr b="0" lang="en-US" sz="5340" spc="-1" strike="noStrike">
                <a:solidFill>
                  <a:srgbClr val="3e74d1"/>
                </a:solidFill>
                <a:latin typeface="Arial"/>
                <a:ea typeface="Canela Text Regular"/>
              </a:rPr>
              <a:t>&gt; </a:t>
            </a: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?”</a:t>
            </a:r>
            <a:endParaRPr b="0" lang="en-US" sz="534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n-US" sz="5340" spc="-1" strike="noStrike">
              <a:latin typeface="Arial"/>
            </a:endParaRPr>
          </a:p>
        </p:txBody>
      </p:sp>
      <p:pic>
        <p:nvPicPr>
          <p:cNvPr id="411" name="Grafik 4_30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12" name="Grafik 5_26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586440" y="2671200"/>
            <a:ext cx="6737760" cy="40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>
            <a:norm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en-US" sz="7200" spc="-128" strike="noStrike">
                <a:solidFill>
                  <a:srgbClr val="000000"/>
                </a:solidFill>
                <a:latin typeface="Calibri"/>
                <a:ea typeface="Canela Bold"/>
              </a:rPr>
              <a:t>Mortality </a:t>
            </a:r>
            <a:br/>
            <a:r>
              <a:rPr b="1" lang="en-US" sz="6000" spc="-128" strike="noStrike">
                <a:solidFill>
                  <a:srgbClr val="000000"/>
                </a:solidFill>
                <a:latin typeface="Calibri"/>
                <a:ea typeface="Canela Bold"/>
              </a:rPr>
              <a:t>(At discharge and beyond)</a:t>
            </a:r>
            <a:endParaRPr b="0" lang="en-US" sz="6000" spc="-1" strike="noStrike">
              <a:latin typeface="Arial"/>
            </a:endParaRPr>
          </a:p>
        </p:txBody>
      </p:sp>
      <p:graphicFrame>
        <p:nvGraphicFramePr>
          <p:cNvPr id="414" name="Table 2"/>
          <p:cNvGraphicFramePr/>
          <p:nvPr/>
        </p:nvGraphicFramePr>
        <p:xfrm>
          <a:off x="7325280" y="82080"/>
          <a:ext cx="16531560" cy="12433320"/>
        </p:xfrm>
        <a:graphic>
          <a:graphicData uri="http://schemas.openxmlformats.org/drawingml/2006/table">
            <a:tbl>
              <a:tblPr/>
              <a:tblGrid>
                <a:gridCol w="1353600"/>
                <a:gridCol w="6377760"/>
                <a:gridCol w="3751560"/>
                <a:gridCol w="5049000"/>
              </a:tblGrid>
              <a:tr h="812520"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Outcomes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09200"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Mortality at discharge and beyond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39720">
                <a:tc rowSpan="12"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54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Clinical Variables</a:t>
                      </a:r>
                      <a:endParaRPr b="0" lang="en-US" sz="54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Age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0429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Bilateral pupillary non-reactivity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0260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Unilateral pupillary non-reactivity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39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GCS/motor GCS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39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Hypotension in field/ED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39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Hypoxia in field/ED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0260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Intracranial hypertension (ICP&gt;20mmHg)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39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Major extracranial injury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39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Acute kidney injury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0260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positive alcohol test on admission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0260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Hypernatremia during ICU course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0267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post-traumatic cerebral infarction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6a6a6a"/>
                          </a:solidFill>
                          <a:latin typeface="Calibri"/>
                          <a:ea typeface="Canela Bold"/>
                        </a:rPr>
                        <a:t>no data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415" name="Grafik 4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16" name="Grafik 5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889560" y="6858000"/>
            <a:ext cx="6737760" cy="40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>
            <a:norm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en-US" sz="7200" spc="-128" strike="noStrike">
                <a:solidFill>
                  <a:srgbClr val="000000"/>
                </a:solidFill>
                <a:latin typeface="Calibri"/>
                <a:ea typeface="Canela Bold"/>
              </a:rPr>
              <a:t>Functional Outcome </a:t>
            </a:r>
            <a:br/>
            <a:r>
              <a:rPr b="1" lang="en-US" sz="6000" spc="-128" strike="noStrike">
                <a:solidFill>
                  <a:srgbClr val="000000"/>
                </a:solidFill>
                <a:latin typeface="Calibri"/>
                <a:ea typeface="Canela Bold"/>
              </a:rPr>
              <a:t>(At 6-months and beyond)</a:t>
            </a:r>
            <a:endParaRPr b="0" lang="en-US" sz="6000" spc="-1" strike="noStrike">
              <a:latin typeface="Arial"/>
            </a:endParaRPr>
          </a:p>
        </p:txBody>
      </p:sp>
      <p:graphicFrame>
        <p:nvGraphicFramePr>
          <p:cNvPr id="418" name="Table 2"/>
          <p:cNvGraphicFramePr/>
          <p:nvPr/>
        </p:nvGraphicFramePr>
        <p:xfrm>
          <a:off x="8573400" y="28440"/>
          <a:ext cx="15550200" cy="12115080"/>
        </p:xfrm>
        <a:graphic>
          <a:graphicData uri="http://schemas.openxmlformats.org/drawingml/2006/table">
            <a:tbl>
              <a:tblPr/>
              <a:tblGrid>
                <a:gridCol w="1273320"/>
                <a:gridCol w="5999400"/>
                <a:gridCol w="3529080"/>
                <a:gridCol w="4748760"/>
              </a:tblGrid>
              <a:tr h="813240"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Outcomes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610280"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0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8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Mortality at discharge and beyond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Functional Outcome at 6 months and beyond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40080">
                <a:tc rowSpan="12"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54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Clinical Variables</a:t>
                      </a:r>
                      <a:endParaRPr b="0" lang="en-US" sz="54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Age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0436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Bilateral pupillary non-reactivity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 </a:t>
                      </a:r>
                      <a:r>
                        <a:rPr b="0" lang="en-US" sz="36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9612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Unilateral pupillary non-reactivity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40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GCS/motor GCS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40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Hypotension in field/ED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40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Hypoxia in field/ED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9612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Intracranial hypertension (ICP&gt;20mmHg)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40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Major extracranial injury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6a6a6a"/>
                          </a:solidFill>
                          <a:latin typeface="Calibri"/>
                          <a:ea typeface="Canela Bold"/>
                        </a:rPr>
                        <a:t>no data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6400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Acute kidney injury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9612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positive alcohol test on admission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6a6a6a"/>
                          </a:solidFill>
                          <a:latin typeface="Calibri"/>
                          <a:ea typeface="Canela Bold"/>
                        </a:rPr>
                        <a:t>no data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9612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Hypernatremia during ICU course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6a6a6a"/>
                          </a:solidFill>
                          <a:latin typeface="Calibri"/>
                          <a:ea typeface="Canela Bold"/>
                        </a:rPr>
                        <a:t>no data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9630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post-traumatic cerebral infarction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792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6a6a6a"/>
                          </a:solidFill>
                          <a:latin typeface="Calibri"/>
                          <a:ea typeface="Canela Bold"/>
                        </a:rPr>
                        <a:t>no data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792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8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36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3600" spc="-1" strike="noStrike">
                        <a:latin typeface="Arial"/>
                      </a:endParaRPr>
                    </a:p>
                  </a:txBody>
                  <a:tcPr marL="91440" marR="108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419" name="Grafik 6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20" name="Grafik 7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4_0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174" name="Grafik 5_10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175" name="Grafik 7_1" descr=""/>
          <p:cNvPicPr/>
          <p:nvPr/>
        </p:nvPicPr>
        <p:blipFill>
          <a:blip r:embed="rId3"/>
          <a:stretch/>
        </p:blipFill>
        <p:spPr>
          <a:xfrm>
            <a:off x="1698480" y="2727000"/>
            <a:ext cx="5158080" cy="915876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2_1" descr=""/>
          <p:cNvPicPr/>
          <p:nvPr/>
        </p:nvPicPr>
        <p:blipFill>
          <a:blip r:embed="rId4"/>
          <a:stretch/>
        </p:blipFill>
        <p:spPr>
          <a:xfrm>
            <a:off x="7086600" y="2704680"/>
            <a:ext cx="4228560" cy="9181080"/>
          </a:xfrm>
          <a:prstGeom prst="rect">
            <a:avLst/>
          </a:prstGeom>
          <a:ln w="0"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1800360" y="832320"/>
            <a:ext cx="21515400" cy="10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TBI Prognosis Calculator (from CRASH-TBI data)</a:t>
            </a:r>
            <a:endParaRPr b="0" lang="en-US" sz="7200" spc="-1" strike="noStrike">
              <a:latin typeface="Arial"/>
            </a:endParaRPr>
          </a:p>
        </p:txBody>
      </p:sp>
      <p:pic>
        <p:nvPicPr>
          <p:cNvPr id="178" name="Grafik 136" descr=""/>
          <p:cNvPicPr/>
          <p:nvPr/>
        </p:nvPicPr>
        <p:blipFill>
          <a:blip r:embed="rId5"/>
          <a:stretch/>
        </p:blipFill>
        <p:spPr>
          <a:xfrm>
            <a:off x="11779200" y="2746800"/>
            <a:ext cx="12222360" cy="296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ustomShape 1"/>
          <p:cNvSpPr/>
          <p:nvPr/>
        </p:nvSpPr>
        <p:spPr>
          <a:xfrm>
            <a:off x="1024200" y="4436640"/>
            <a:ext cx="21927600" cy="1326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 algn="ctr">
              <a:lnSpc>
                <a:spcPct val="80000"/>
              </a:lnSpc>
              <a:tabLst>
                <a:tab algn="l" pos="0"/>
              </a:tabLst>
            </a:pPr>
            <a:r>
              <a:rPr b="1" lang="en-US" sz="9070" spc="-128" strike="noStrike">
                <a:solidFill>
                  <a:srgbClr val="ffffff"/>
                </a:solidFill>
                <a:latin typeface="Arial"/>
                <a:ea typeface="Canela Bold"/>
              </a:rPr>
              <a:t>Prediction Models</a:t>
            </a:r>
            <a:endParaRPr b="0" lang="en-US" sz="9070" spc="-1" strike="noStrike"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1536120" y="8248680"/>
            <a:ext cx="21927600" cy="37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5340" spc="-1" strike="noStrike" u="sng">
                <a:solidFill>
                  <a:srgbClr val="ffffff"/>
                </a:solidFill>
                <a:uFillTx/>
                <a:latin typeface="Arial"/>
                <a:ea typeface="Canela Text Regular"/>
              </a:rPr>
              <a:t>PICOTS question:</a:t>
            </a:r>
            <a:endParaRPr b="0" lang="en-US" sz="534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When counseling family members and/ or surrogates of patients with </a:t>
            </a:r>
            <a:endParaRPr b="0" lang="en-US" sz="534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moderate-severe TBI, should </a:t>
            </a:r>
            <a:r>
              <a:rPr b="0" i="1" lang="en-US" sz="5340" spc="-1" strike="noStrike">
                <a:solidFill>
                  <a:srgbClr val="3e74d1"/>
                </a:solidFill>
                <a:latin typeface="Arial"/>
                <a:ea typeface="Canela Text Regular"/>
              </a:rPr>
              <a:t>&lt;prediction model&gt; </a:t>
            </a: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be considered a </a:t>
            </a:r>
            <a:endParaRPr b="0" lang="en-US" sz="534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reliable predictor of </a:t>
            </a:r>
            <a:r>
              <a:rPr b="0" lang="en-US" sz="5340" spc="-1" strike="noStrike">
                <a:solidFill>
                  <a:srgbClr val="3e74d1"/>
                </a:solidFill>
                <a:latin typeface="Arial"/>
                <a:ea typeface="Canela Text Regular"/>
              </a:rPr>
              <a:t>&lt;</a:t>
            </a:r>
            <a:r>
              <a:rPr b="0" i="1" lang="en-US" sz="5340" spc="-1" strike="noStrike">
                <a:solidFill>
                  <a:srgbClr val="3e74d1"/>
                </a:solidFill>
                <a:latin typeface="Arial"/>
                <a:ea typeface="Canela Text Regular"/>
              </a:rPr>
              <a:t>outcome</a:t>
            </a:r>
            <a:r>
              <a:rPr b="0" lang="en-US" sz="5340" spc="-1" strike="noStrike">
                <a:solidFill>
                  <a:srgbClr val="3e74d1"/>
                </a:solidFill>
                <a:latin typeface="Arial"/>
                <a:ea typeface="Canela Text Regular"/>
              </a:rPr>
              <a:t>&gt; </a:t>
            </a:r>
            <a:r>
              <a:rPr b="0" lang="en-US" sz="5340" spc="-1" strike="noStrike">
                <a:solidFill>
                  <a:srgbClr val="ffffff"/>
                </a:solidFill>
                <a:latin typeface="Arial"/>
                <a:ea typeface="Canela Text Regular"/>
              </a:rPr>
              <a:t>?”</a:t>
            </a:r>
            <a:endParaRPr b="0" lang="en-US" sz="534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n-US" sz="5340" spc="-1" strike="noStrike">
              <a:latin typeface="Arial"/>
            </a:endParaRPr>
          </a:p>
        </p:txBody>
      </p:sp>
      <p:pic>
        <p:nvPicPr>
          <p:cNvPr id="423" name="Grafik 4_31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24" name="Grafik 5_27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471960" y="2528280"/>
            <a:ext cx="6737760" cy="40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Canela Bold"/>
              </a:rPr>
              <a:t>Mortality </a:t>
            </a:r>
            <a:br/>
            <a:r>
              <a:rPr b="1" lang="en-US" sz="6000" spc="-1" strike="noStrike">
                <a:solidFill>
                  <a:srgbClr val="000000"/>
                </a:solidFill>
                <a:latin typeface="Calibri"/>
                <a:ea typeface="Canela Bold"/>
              </a:rPr>
              <a:t>(At discharge and beyond)</a:t>
            </a:r>
            <a:endParaRPr b="0" lang="en-US" sz="6000" spc="-1" strike="noStrike">
              <a:latin typeface="Arial"/>
            </a:endParaRPr>
          </a:p>
        </p:txBody>
      </p:sp>
      <p:graphicFrame>
        <p:nvGraphicFramePr>
          <p:cNvPr id="426" name="Table 2"/>
          <p:cNvGraphicFramePr/>
          <p:nvPr/>
        </p:nvGraphicFramePr>
        <p:xfrm>
          <a:off x="8290440" y="811080"/>
          <a:ext cx="15629400" cy="10605960"/>
        </p:xfrm>
        <a:graphic>
          <a:graphicData uri="http://schemas.openxmlformats.org/drawingml/2006/table">
            <a:tbl>
              <a:tblPr/>
              <a:tblGrid>
                <a:gridCol w="993960"/>
                <a:gridCol w="7165440"/>
                <a:gridCol w="3729600"/>
                <a:gridCol w="3740760"/>
              </a:tblGrid>
              <a:tr h="930600"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5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Outcomes</a:t>
                      </a:r>
                      <a:endParaRPr b="0" lang="en-US" sz="50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828800"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 </a:t>
                      </a:r>
                      <a:endParaRPr b="0" lang="en-US" sz="40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4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Mortality at discharge and beyond</a:t>
                      </a:r>
                      <a:endParaRPr b="0" lang="en-US" sz="40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488240">
                <a:tc rowSpan="7"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Prediction Models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CRASH-basic; CRASH-CT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488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IMPACT-core; IMPACT-extended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463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IMPACT-lab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76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Marshall 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76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Rotterdam 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76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Helsinki 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11456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Stockholm 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427" name="Grafik 4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28" name="Grafik 5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" name="Table 1"/>
          <p:cNvGraphicFramePr/>
          <p:nvPr/>
        </p:nvGraphicFramePr>
        <p:xfrm>
          <a:off x="8290440" y="811080"/>
          <a:ext cx="15629400" cy="11378160"/>
        </p:xfrm>
        <a:graphic>
          <a:graphicData uri="http://schemas.openxmlformats.org/drawingml/2006/table">
            <a:tbl>
              <a:tblPr/>
              <a:tblGrid>
                <a:gridCol w="993960"/>
                <a:gridCol w="7165440"/>
                <a:gridCol w="3729600"/>
                <a:gridCol w="3740760"/>
              </a:tblGrid>
              <a:tr h="930600"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Arial"/>
                          <a:ea typeface="Canela Bold"/>
                        </a:rPr>
                        <a:t> 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Arial"/>
                          <a:ea typeface="Canela Bold"/>
                        </a:rPr>
                        <a:t> 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5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Outcomes</a:t>
                      </a:r>
                      <a:endParaRPr b="0" lang="en-US" sz="50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600640"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600" spc="-1" strike="noStrike">
                          <a:solidFill>
                            <a:srgbClr val="000000"/>
                          </a:solidFill>
                          <a:latin typeface="Arial"/>
                          <a:ea typeface="Canela Bold"/>
                        </a:rPr>
                        <a:t> </a:t>
                      </a:r>
                      <a:endParaRPr b="0" lang="en-US" sz="26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000" spc="-1" strike="noStrike">
                          <a:solidFill>
                            <a:srgbClr val="000000"/>
                          </a:solidFill>
                          <a:latin typeface="Arial"/>
                          <a:ea typeface="Canela Bold"/>
                        </a:rPr>
                        <a:t> </a:t>
                      </a:r>
                      <a:endParaRPr b="0" lang="en-US" sz="40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40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Mortality at discharge and beyond</a:t>
                      </a:r>
                      <a:endParaRPr b="0" lang="en-US" sz="40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42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Functional Outcome at 6 months and beyond</a:t>
                      </a:r>
                      <a:endParaRPr b="0" lang="en-US" sz="42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488240">
                <a:tc rowSpan="7"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Prediction Models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CRASH-basic; CRASH-CT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488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IMPACT-core; IMPACT-extended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4630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IMPACT-lab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c000"/>
                          </a:solidFill>
                          <a:latin typeface="Calibri"/>
                          <a:ea typeface="Canela Bold"/>
                        </a:rPr>
                        <a:t>moderately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76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Marshall 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76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Rotterdam 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76428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Helsinki 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111492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25200" rIns="252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000000"/>
                          </a:solidFill>
                          <a:latin typeface="Calibri"/>
                          <a:ea typeface="Canela Bold"/>
                        </a:rPr>
                        <a:t>Stockholm CT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25200" marR="2520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rIns="10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4800" spc="-1" strike="noStrike">
                          <a:solidFill>
                            <a:srgbClr val="ff0000"/>
                          </a:solidFill>
                          <a:latin typeface="Calibri"/>
                          <a:ea typeface="Canela Bold"/>
                        </a:rPr>
                        <a:t>not reliable</a:t>
                      </a:r>
                      <a:endParaRPr b="0" lang="en-US" sz="4800" spc="-1" strike="noStrike">
                        <a:latin typeface="Arial"/>
                      </a:endParaRPr>
                    </a:p>
                  </a:txBody>
                  <a:tcPr marL="91440" marR="10080">
                    <a:lnL w="12240">
                      <a:solidFill>
                        <a:srgbClr val="3e74d1"/>
                      </a:solidFill>
                    </a:lnL>
                    <a:lnR w="12240">
                      <a:solidFill>
                        <a:srgbClr val="3e74d1"/>
                      </a:solidFill>
                    </a:lnR>
                    <a:lnT w="12240">
                      <a:solidFill>
                        <a:srgbClr val="3e74d1"/>
                      </a:solidFill>
                    </a:lnT>
                    <a:lnB w="12240">
                      <a:solidFill>
                        <a:srgbClr val="3e74d1"/>
                      </a:solidFill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430" name="CustomShape 2"/>
          <p:cNvSpPr/>
          <p:nvPr/>
        </p:nvSpPr>
        <p:spPr>
          <a:xfrm>
            <a:off x="889560" y="6858000"/>
            <a:ext cx="6737760" cy="40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182880" tIns="91440" bIns="91440">
            <a:norm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7200" spc="-1" strike="noStrike">
                <a:solidFill>
                  <a:srgbClr val="5e5e5e"/>
                </a:solidFill>
                <a:latin typeface="Calibri"/>
                <a:ea typeface="Canela Bold"/>
              </a:rPr>
              <a:t>Functional Outcome </a:t>
            </a:r>
            <a:br/>
            <a:r>
              <a:rPr b="1" lang="en-US" sz="6000" spc="-1" strike="noStrike">
                <a:solidFill>
                  <a:srgbClr val="5e5e5e"/>
                </a:solidFill>
                <a:latin typeface="Calibri"/>
                <a:ea typeface="Canela Bold"/>
              </a:rPr>
              <a:t>(At 6-months and beyond)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431" name="Grafik 4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32" name="Grafik 5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463040" y="2440800"/>
            <a:ext cx="22767840" cy="106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90000"/>
              </a:lnSpc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No individual predictor reliable enough to base a limitation of treatment on it ALONE (</a:t>
            </a: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bilaterally unreactive pupils)</a:t>
            </a:r>
            <a:endParaRPr b="0" lang="en-US" sz="4800" spc="-1" strike="noStrike">
              <a:latin typeface="Arial"/>
            </a:endParaRPr>
          </a:p>
          <a:p>
            <a:pPr marL="216000" indent="-215280">
              <a:lnSpc>
                <a:spcPct val="90000"/>
              </a:lnSpc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Clinical prediction models useful as a part of decision making but not for initial decision to limit treatment </a:t>
            </a: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(IMPACT, CRASH)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US" sz="4800" spc="-1" strike="noStrike">
              <a:latin typeface="Arial"/>
            </a:endParaRPr>
          </a:p>
          <a:p>
            <a:pPr marL="216000" indent="-215280">
              <a:lnSpc>
                <a:spcPct val="90000"/>
              </a:lnSpc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No parameter “on the run” </a:t>
            </a:r>
            <a:endParaRPr b="0" lang="en-US" sz="4800" spc="-1" strike="noStrike">
              <a:latin typeface="Arial"/>
            </a:endParaRPr>
          </a:p>
          <a:p>
            <a:pPr lvl="2" marL="648000" indent="-215280">
              <a:lnSpc>
                <a:spcPct val="9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intracranial hypertension – imprecise, threshold not consistently defined</a:t>
            </a:r>
            <a:endParaRPr b="0" lang="en-US" sz="4800" spc="-1" strike="noStrike">
              <a:latin typeface="Arial"/>
            </a:endParaRPr>
          </a:p>
          <a:p>
            <a:pPr lvl="2" marL="648000" indent="-215280">
              <a:lnSpc>
                <a:spcPct val="9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acute kidney injury – inconsistent, may be transient without effect on outcome</a:t>
            </a:r>
            <a:endParaRPr b="0" lang="en-US" sz="4800" spc="-1" strike="noStrike">
              <a:latin typeface="Arial"/>
            </a:endParaRPr>
          </a:p>
          <a:p>
            <a:pPr lvl="2" marL="648000" indent="-215280">
              <a:lnSpc>
                <a:spcPct val="9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Hypernatremia – imprecise, threshold or linear? May be transient</a:t>
            </a:r>
            <a:endParaRPr b="0" lang="en-US" sz="4800" spc="-1" strike="noStrike">
              <a:latin typeface="Arial"/>
            </a:endParaRPr>
          </a:p>
          <a:p>
            <a:pPr lvl="2" marL="648000" indent="-215280">
              <a:lnSpc>
                <a:spcPct val="9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Secondary ischemia/infarction – inconsistent, depends on location and extent </a:t>
            </a:r>
            <a:endParaRPr b="0" lang="en-US" sz="4800" spc="-1" strike="noStrike">
              <a:latin typeface="Arial"/>
            </a:endParaRPr>
          </a:p>
          <a:p>
            <a:pPr lvl="1" marL="432000" indent="-215280">
              <a:lnSpc>
                <a:spcPct val="9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 </a:t>
            </a:r>
            <a:endParaRPr b="0" lang="en-US" sz="4800" spc="-1" strike="noStrike">
              <a:latin typeface="Arial"/>
            </a:endParaRPr>
          </a:p>
          <a:p>
            <a:pPr marL="216000" indent="-215280">
              <a:lnSpc>
                <a:spcPct val="90000"/>
              </a:lnSpc>
              <a:buClr>
                <a:srgbClr val="000000"/>
              </a:buClr>
              <a:buFont typeface="Symbol"/>
              <a:buChar char=""/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Disappointing!</a:t>
            </a:r>
            <a:endParaRPr b="0" lang="en-US" sz="4800" spc="-1" strike="noStrike">
              <a:latin typeface="Arial"/>
            </a:endParaRPr>
          </a:p>
          <a:p>
            <a:pPr lvl="2" marL="648000" indent="-215280">
              <a:lnSpc>
                <a:spcPct val="9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Large body of literature with limited quality</a:t>
            </a:r>
            <a:endParaRPr b="0" lang="en-US" sz="4800" spc="-1" strike="noStrike">
              <a:latin typeface="Arial"/>
            </a:endParaRPr>
          </a:p>
          <a:p>
            <a:pPr lvl="2" marL="648000" indent="-215280">
              <a:lnSpc>
                <a:spcPct val="9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Only few high-quality publications</a:t>
            </a:r>
            <a:endParaRPr b="0" lang="en-US" sz="4800" spc="-1" strike="noStrike">
              <a:latin typeface="Arial"/>
            </a:endParaRPr>
          </a:p>
          <a:p>
            <a:pPr lvl="2" marL="648000" indent="-215280">
              <a:lnSpc>
                <a:spcPct val="90000"/>
              </a:lnSpc>
              <a:buClr>
                <a:srgbClr val="000000"/>
              </a:buClr>
              <a:buSzPct val="45000"/>
              <a:buFont typeface="Symbol"/>
              <a:buChar char=""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Evaluation by the GRADE system is very (too?) strict an rigid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US" sz="4800" spc="-1" strike="noStrike">
              <a:latin typeface="Arial"/>
            </a:endParaRPr>
          </a:p>
        </p:txBody>
      </p:sp>
      <p:sp>
        <p:nvSpPr>
          <p:cNvPr id="434" name="CustomShape 2"/>
          <p:cNvSpPr/>
          <p:nvPr/>
        </p:nvSpPr>
        <p:spPr>
          <a:xfrm>
            <a:off x="1995120" y="864000"/>
            <a:ext cx="2194056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-US" sz="8000" spc="-128" strike="noStrike">
                <a:solidFill>
                  <a:srgbClr val="000000"/>
                </a:solidFill>
                <a:latin typeface="Calibri"/>
                <a:ea typeface="Canela Bold"/>
              </a:rPr>
              <a:t>Conclusion</a:t>
            </a:r>
            <a:endParaRPr b="0" lang="en-US" sz="8000" spc="-1" strike="noStrike">
              <a:latin typeface="Arial"/>
            </a:endParaRPr>
          </a:p>
        </p:txBody>
      </p:sp>
      <p:pic>
        <p:nvPicPr>
          <p:cNvPr id="435" name="Grafik 5_4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36" name="Grafik 6_2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Picture 2" descr="Helios Amper-Klinikum Dachau | LinkedIn"/>
          <p:cNvPicPr/>
          <p:nvPr/>
        </p:nvPicPr>
        <p:blipFill>
          <a:blip r:embed="rId1"/>
          <a:stretch/>
        </p:blipFill>
        <p:spPr>
          <a:xfrm>
            <a:off x="18986400" y="5400720"/>
            <a:ext cx="5074920" cy="5074920"/>
          </a:xfrm>
          <a:prstGeom prst="rect">
            <a:avLst/>
          </a:prstGeom>
          <a:ln w="0">
            <a:noFill/>
          </a:ln>
        </p:spPr>
      </p:pic>
      <p:sp>
        <p:nvSpPr>
          <p:cNvPr id="438" name="CustomShape 1"/>
          <p:cNvSpPr/>
          <p:nvPr/>
        </p:nvSpPr>
        <p:spPr>
          <a:xfrm>
            <a:off x="1276200" y="1940040"/>
            <a:ext cx="21940560" cy="11116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b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-US" sz="6800" spc="-128" strike="noStrike">
                <a:solidFill>
                  <a:srgbClr val="000000"/>
                </a:solidFill>
                <a:latin typeface="Calibri"/>
                <a:ea typeface="Canela Bold"/>
              </a:rPr>
              <a:t>Our manuscript has been published: </a:t>
            </a:r>
            <a:br/>
            <a:br/>
            <a:r>
              <a:rPr b="1" lang="en-US" sz="4800" spc="-128" strike="noStrike">
                <a:solidFill>
                  <a:srgbClr val="000000"/>
                </a:solidFill>
                <a:latin typeface="Calibri"/>
                <a:ea typeface="Canela Bold"/>
              </a:rPr>
              <a:t>https://www.ncbi.nlm.nih.gov/pmc/articles/PMC10959796/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892080" y="3683520"/>
            <a:ext cx="21940560" cy="9658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6400" spc="-60" strike="noStrike">
                <a:solidFill>
                  <a:srgbClr val="000000"/>
                </a:solidFill>
                <a:latin typeface="Calibri"/>
                <a:ea typeface="Graphik Semibold"/>
              </a:rPr>
              <a:t>We welcome comments via Email:</a:t>
            </a:r>
            <a:endParaRPr b="0" lang="en-US" sz="6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6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6400" spc="-60" strike="noStrike" u="sng">
                <a:solidFill>
                  <a:srgbClr val="0000ff"/>
                </a:solidFill>
                <a:uFillTx/>
                <a:latin typeface="Calibri"/>
                <a:ea typeface="Graphik Semibold"/>
                <a:hlinkClick r:id="rId2"/>
              </a:rPr>
              <a:t>SMuehlsch@jhu.edu</a:t>
            </a:r>
            <a:r>
              <a:rPr b="0" lang="en-US" sz="6400" spc="-60" strike="noStrike">
                <a:solidFill>
                  <a:srgbClr val="000000"/>
                </a:solidFill>
                <a:latin typeface="Calibri"/>
                <a:ea typeface="Graphik Semibold"/>
              </a:rPr>
              <a:t> </a:t>
            </a:r>
            <a:endParaRPr b="0" lang="en-US" sz="6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6400" spc="-60" strike="noStrike" u="sng">
                <a:solidFill>
                  <a:srgbClr val="0000ff"/>
                </a:solidFill>
                <a:uFillTx/>
                <a:latin typeface="Calibri"/>
                <a:ea typeface="Graphik Semibold"/>
                <a:hlinkClick r:id="rId3"/>
              </a:rPr>
              <a:t>thomas.westermaier@helios-gesundheit.de</a:t>
            </a:r>
            <a:r>
              <a:rPr b="0" lang="en-US" sz="6400" spc="-60" strike="noStrike">
                <a:solidFill>
                  <a:srgbClr val="000000"/>
                </a:solidFill>
                <a:latin typeface="Calibri"/>
                <a:ea typeface="Graphik Semibold"/>
              </a:rPr>
              <a:t> </a:t>
            </a:r>
            <a:endParaRPr b="0" lang="en-US" sz="6400" spc="-1" strike="noStrike">
              <a:latin typeface="Arial"/>
            </a:endParaRPr>
          </a:p>
        </p:txBody>
      </p:sp>
      <p:pic>
        <p:nvPicPr>
          <p:cNvPr id="440" name="Graphic 6" descr="Email with solid fill"/>
          <p:cNvPicPr/>
          <p:nvPr/>
        </p:nvPicPr>
        <p:blipFill>
          <a:blip r:embed="rId4"/>
          <a:stretch/>
        </p:blipFill>
        <p:spPr>
          <a:xfrm>
            <a:off x="304920" y="3994920"/>
            <a:ext cx="2468160" cy="2468160"/>
          </a:xfrm>
          <a:prstGeom prst="rect">
            <a:avLst/>
          </a:prstGeom>
          <a:ln w="0">
            <a:noFill/>
          </a:ln>
        </p:spPr>
      </p:pic>
      <p:sp>
        <p:nvSpPr>
          <p:cNvPr id="441" name="CustomShape 3"/>
          <p:cNvSpPr/>
          <p:nvPr/>
        </p:nvSpPr>
        <p:spPr>
          <a:xfrm>
            <a:off x="1864440" y="7934400"/>
            <a:ext cx="20766240" cy="56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lang="en-US" sz="10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Thank you!</a:t>
            </a:r>
            <a:endParaRPr b="0" lang="en-US" sz="108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endParaRPr b="0" lang="en-US" sz="10800" spc="-1" strike="noStrike">
              <a:latin typeface="Arial"/>
            </a:endParaRPr>
          </a:p>
          <a:p>
            <a:pPr algn="ctr">
              <a:lnSpc>
                <a:spcPct val="90000"/>
              </a:lnSpc>
              <a:tabLst>
                <a:tab algn="l" pos="0"/>
              </a:tabLst>
            </a:pPr>
            <a:r>
              <a:rPr b="1" i="1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We would like to acknowledge and thank our TBI family representative </a:t>
            </a:r>
            <a:r>
              <a:rPr b="1" i="1" lang="en-US" sz="5400" spc="-1" strike="noStrike" u="sng">
                <a:solidFill>
                  <a:srgbClr val="000000"/>
                </a:solidFill>
                <a:uFillTx/>
                <a:latin typeface="Calibri"/>
                <a:ea typeface="Canela Text Regular"/>
              </a:rPr>
              <a:t>Mrs. Darlene LeTavec</a:t>
            </a: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.</a:t>
            </a:r>
            <a:endParaRPr b="0" lang="en-US" sz="66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US" sz="6600" spc="-1" strike="noStrike">
              <a:latin typeface="Arial"/>
            </a:endParaRPr>
          </a:p>
        </p:txBody>
      </p:sp>
      <p:pic>
        <p:nvPicPr>
          <p:cNvPr id="442" name="Graphic 9" descr="Right Brain outline"/>
          <p:cNvPicPr/>
          <p:nvPr/>
        </p:nvPicPr>
        <p:blipFill>
          <a:blip r:embed="rId5"/>
          <a:stretch/>
        </p:blipFill>
        <p:spPr>
          <a:xfrm>
            <a:off x="1864440" y="7300080"/>
            <a:ext cx="3777480" cy="377748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4" descr="A blue and white logo&#10;&#10;Description automatically generated"/>
          <p:cNvPicPr/>
          <p:nvPr/>
        </p:nvPicPr>
        <p:blipFill>
          <a:blip r:embed="rId6"/>
          <a:stretch/>
        </p:blipFill>
        <p:spPr>
          <a:xfrm>
            <a:off x="17433000" y="4714920"/>
            <a:ext cx="6953400" cy="1534320"/>
          </a:xfrm>
          <a:prstGeom prst="rect">
            <a:avLst/>
          </a:prstGeom>
          <a:ln w="0">
            <a:noFill/>
          </a:ln>
        </p:spPr>
      </p:pic>
      <p:pic>
        <p:nvPicPr>
          <p:cNvPr id="444" name="Grafik 10" descr=""/>
          <p:cNvPicPr/>
          <p:nvPr/>
        </p:nvPicPr>
        <p:blipFill>
          <a:blip r:embed="rId7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45" name="Grafik 11" descr=""/>
          <p:cNvPicPr/>
          <p:nvPr/>
        </p:nvPicPr>
        <p:blipFill>
          <a:blip r:embed="rId8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rafik 404" descr=""/>
          <p:cNvPicPr/>
          <p:nvPr/>
        </p:nvPicPr>
        <p:blipFill>
          <a:blip r:embed="rId1"/>
          <a:stretch/>
        </p:blipFill>
        <p:spPr>
          <a:xfrm>
            <a:off x="5634360" y="1371600"/>
            <a:ext cx="13565520" cy="5186880"/>
          </a:xfrm>
          <a:prstGeom prst="rect">
            <a:avLst/>
          </a:prstGeom>
          <a:ln w="0">
            <a:noFill/>
          </a:ln>
        </p:spPr>
      </p:pic>
      <p:pic>
        <p:nvPicPr>
          <p:cNvPr id="447" name="Graphic 3_0" descr="Clapping hands with solid fill"/>
          <p:cNvPicPr/>
          <p:nvPr/>
        </p:nvPicPr>
        <p:blipFill>
          <a:blip r:embed="rId2"/>
          <a:stretch/>
        </p:blipFill>
        <p:spPr>
          <a:xfrm>
            <a:off x="17145000" y="7609680"/>
            <a:ext cx="4117320" cy="4117320"/>
          </a:xfrm>
          <a:prstGeom prst="rect">
            <a:avLst/>
          </a:prstGeom>
          <a:ln w="0">
            <a:noFill/>
          </a:ln>
        </p:spPr>
      </p:pic>
      <p:sp>
        <p:nvSpPr>
          <p:cNvPr id="448" name="CustomShape 1"/>
          <p:cNvSpPr/>
          <p:nvPr/>
        </p:nvSpPr>
        <p:spPr>
          <a:xfrm>
            <a:off x="6172200" y="8686800"/>
            <a:ext cx="9019440" cy="85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Arial"/>
                <a:ea typeface="DejaVu Sans"/>
              </a:rPr>
              <a:t>Thank you for the attention</a:t>
            </a:r>
            <a:endParaRPr b="0" lang="en-US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0" y="3009960"/>
            <a:ext cx="24383520" cy="10705680"/>
          </a:xfrm>
          <a:prstGeom prst="rect">
            <a:avLst/>
          </a:prstGeom>
          <a:solidFill>
            <a:srgbClr val="edf2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0" name="Grafik 4" descr=""/>
          <p:cNvPicPr/>
          <p:nvPr/>
        </p:nvPicPr>
        <p:blipFill>
          <a:blip r:embed="rId1"/>
          <a:srcRect l="0" t="231" r="298" b="0"/>
          <a:stretch/>
        </p:blipFill>
        <p:spPr>
          <a:xfrm>
            <a:off x="17868240" y="0"/>
            <a:ext cx="6515280" cy="13684320"/>
          </a:xfrm>
          <a:prstGeom prst="rect">
            <a:avLst/>
          </a:prstGeom>
          <a:ln w="0">
            <a:noFill/>
          </a:ln>
        </p:spPr>
      </p:pic>
      <p:pic>
        <p:nvPicPr>
          <p:cNvPr id="451" name="Grafik 6" descr=""/>
          <p:cNvPicPr/>
          <p:nvPr/>
        </p:nvPicPr>
        <p:blipFill>
          <a:blip r:embed="rId2"/>
          <a:srcRect l="459" t="454" r="161" b="460"/>
          <a:stretch/>
        </p:blipFill>
        <p:spPr>
          <a:xfrm>
            <a:off x="0" y="0"/>
            <a:ext cx="6535080" cy="13715640"/>
          </a:xfrm>
          <a:prstGeom prst="rect">
            <a:avLst/>
          </a:prstGeom>
          <a:ln w="0">
            <a:noFill/>
          </a:ln>
        </p:spPr>
      </p:pic>
      <p:sp>
        <p:nvSpPr>
          <p:cNvPr id="452" name="CustomShape 2"/>
          <p:cNvSpPr/>
          <p:nvPr/>
        </p:nvSpPr>
        <p:spPr>
          <a:xfrm>
            <a:off x="7019280" y="879120"/>
            <a:ext cx="10334880" cy="100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de-DE" sz="5600" spc="-1" strike="noStrike">
                <a:solidFill>
                  <a:srgbClr val="000000"/>
                </a:solidFill>
                <a:latin typeface="Swis721 Cn BT"/>
                <a:ea typeface="DejaVu Sans"/>
              </a:rPr>
              <a:t>The German </a:t>
            </a:r>
            <a:r>
              <a:rPr b="1" lang="de-DE" sz="5600" spc="-1" strike="noStrike">
                <a:solidFill>
                  <a:srgbClr val="ee9335"/>
                </a:solidFill>
                <a:latin typeface="Swis721 Cn BT"/>
                <a:ea typeface="DejaVu Sans"/>
              </a:rPr>
              <a:t>A</a:t>
            </a:r>
            <a:r>
              <a:rPr b="0" lang="de-DE" sz="5600" spc="-1" strike="noStrike">
                <a:solidFill>
                  <a:srgbClr val="000000"/>
                </a:solidFill>
                <a:latin typeface="Swis721 Cn BT"/>
                <a:ea typeface="DejaVu Sans"/>
              </a:rPr>
              <a:t>nnual </a:t>
            </a:r>
            <a:r>
              <a:rPr b="1" lang="de-DE" sz="5600" spc="-1" strike="noStrike">
                <a:solidFill>
                  <a:srgbClr val="ee9335"/>
                </a:solidFill>
                <a:latin typeface="Swis721 Cn BT"/>
                <a:ea typeface="DejaVu Sans"/>
              </a:rPr>
              <a:t>N</a:t>
            </a:r>
            <a:r>
              <a:rPr b="0" lang="de-DE" sz="5600" spc="-1" strike="noStrike">
                <a:solidFill>
                  <a:srgbClr val="000000"/>
                </a:solidFill>
                <a:latin typeface="Swis721 Cn BT"/>
                <a:ea typeface="DejaVu Sans"/>
              </a:rPr>
              <a:t>euro</a:t>
            </a:r>
            <a:r>
              <a:rPr b="1" lang="de-DE" sz="5600" spc="-1" strike="noStrike">
                <a:solidFill>
                  <a:srgbClr val="ee9335"/>
                </a:solidFill>
                <a:latin typeface="Swis721 Cn BT"/>
                <a:ea typeface="DejaVu Sans"/>
              </a:rPr>
              <a:t>I</a:t>
            </a:r>
            <a:r>
              <a:rPr b="0" lang="de-DE" sz="5600" spc="-1" strike="noStrike">
                <a:solidFill>
                  <a:srgbClr val="000000"/>
                </a:solidFill>
                <a:latin typeface="Swis721 Cn BT"/>
                <a:ea typeface="DejaVu Sans"/>
              </a:rPr>
              <a:t>ntensive Care </a:t>
            </a:r>
            <a:r>
              <a:rPr b="1" lang="de-DE" sz="5600" spc="-1" strike="noStrike">
                <a:solidFill>
                  <a:srgbClr val="ee9335"/>
                </a:solidFill>
                <a:latin typeface="Swis721 Cn BT"/>
                <a:ea typeface="DejaVu Sans"/>
              </a:rPr>
              <a:t>M</a:t>
            </a:r>
            <a:r>
              <a:rPr b="0" lang="de-DE" sz="5600" spc="-1" strike="noStrike">
                <a:solidFill>
                  <a:srgbClr val="000000"/>
                </a:solidFill>
                <a:latin typeface="Swis721 Cn BT"/>
                <a:ea typeface="DejaVu Sans"/>
              </a:rPr>
              <a:t>eeting – </a:t>
            </a:r>
            <a:r>
              <a:rPr b="1" lang="de-DE" sz="5600" spc="-1" strike="noStrike">
                <a:solidFill>
                  <a:srgbClr val="ee9335"/>
                </a:solidFill>
                <a:latin typeface="Swis721 Cn BT"/>
                <a:ea typeface="DejaVu Sans"/>
              </a:rPr>
              <a:t>ANIM</a:t>
            </a:r>
            <a:r>
              <a:rPr b="0" lang="de-DE" sz="5600" spc="-1" strike="noStrike">
                <a:solidFill>
                  <a:srgbClr val="000000"/>
                </a:solidFill>
                <a:latin typeface="Swis721 Cn BT"/>
                <a:ea typeface="DejaVu Sans"/>
              </a:rPr>
              <a:t> </a:t>
            </a:r>
            <a:endParaRPr b="0" lang="en-US" sz="5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5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becomes more international in 2027 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and two tracks with scientific symposia 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in English will be offered. 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ee9335"/>
                </a:solidFill>
                <a:latin typeface="Swis721 Cn BT"/>
                <a:ea typeface="DejaVu Sans"/>
              </a:rPr>
              <a:t>Join us in Berlin as our speaker, chair, or guest!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For details, scan the code: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German </a:t>
            </a: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	</a:t>
            </a: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                           </a:t>
            </a: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	</a:t>
            </a:r>
            <a:r>
              <a:rPr b="0" lang="de-DE" sz="4000" spc="-1" strike="noStrike">
                <a:solidFill>
                  <a:srgbClr val="000000"/>
                </a:solidFill>
                <a:latin typeface="Swis721 Cn BT"/>
                <a:ea typeface="DejaVu Sans"/>
              </a:rPr>
              <a:t>     English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453" name="Grafik 2" descr="Ein Bild, das Muster, Pixel, nähen enthält.&#10;&#10;KI-generierte Inhalte können fehlerhaft sein."/>
          <p:cNvPicPr/>
          <p:nvPr/>
        </p:nvPicPr>
        <p:blipFill>
          <a:blip r:embed="rId3"/>
          <a:stretch/>
        </p:blipFill>
        <p:spPr>
          <a:xfrm>
            <a:off x="13351680" y="9681480"/>
            <a:ext cx="3657240" cy="3657240"/>
          </a:xfrm>
          <a:prstGeom prst="rect">
            <a:avLst/>
          </a:prstGeom>
          <a:ln w="0">
            <a:noFill/>
          </a:ln>
        </p:spPr>
      </p:pic>
      <p:pic>
        <p:nvPicPr>
          <p:cNvPr id="454" name="Grafik 5" descr="Ein Bild, das Muster, nähen, Pixel enthält.&#10;&#10;KI-generierte Inhalte können fehlerhaft sein."/>
          <p:cNvPicPr/>
          <p:nvPr/>
        </p:nvPicPr>
        <p:blipFill>
          <a:blip r:embed="rId4"/>
          <a:stretch/>
        </p:blipFill>
        <p:spPr>
          <a:xfrm>
            <a:off x="7364520" y="9681480"/>
            <a:ext cx="3657240" cy="365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1463040" y="3124800"/>
            <a:ext cx="20568960" cy="79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We have no conflicts of interest.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Times New Roman"/>
              </a:rPr>
              <a:t>Prof. Dr. Susanne Muehlschlegel </a:t>
            </a: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Times New Roman"/>
              </a:rPr>
              <a:t>has received research funding from the National Institutes of Health (R21NR020231, U01NS119647 and U01NS099046) and honoraria from the American Academy of Neurology as a speaker.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  <a:ea typeface="Times New Roman"/>
              </a:rPr>
              <a:t>Prof. Dr. Westermaier </a:t>
            </a:r>
            <a:r>
              <a:rPr b="0" lang="en-US" sz="4800" spc="-1" strike="noStrike">
                <a:solidFill>
                  <a:srgbClr val="000000"/>
                </a:solidFill>
                <a:latin typeface="Calibri"/>
                <a:ea typeface="Times New Roman"/>
              </a:rPr>
              <a:t>has received research funding from the Else-Kroener-Fresenius-Stiftung, consulting fees and honoraria from Medtronic Navigation.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US" sz="48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i="1" lang="en-US" sz="54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We would like to acknowledge and thank our TBI family representative </a:t>
            </a:r>
            <a:r>
              <a:rPr b="1" i="1" lang="en-US" sz="5400" spc="-1" strike="noStrike" u="sng">
                <a:solidFill>
                  <a:srgbClr val="000000"/>
                </a:solidFill>
                <a:uFillTx/>
                <a:latin typeface="Calibri"/>
                <a:ea typeface="Canela Text Regular"/>
              </a:rPr>
              <a:t>Mrs. Darlene LeTavec</a:t>
            </a:r>
            <a:r>
              <a:rPr b="1" lang="en-US" sz="66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.</a:t>
            </a:r>
            <a:endParaRPr b="0" lang="en-US" sz="6600" spc="-1" strike="noStrike"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endParaRPr b="0" lang="en-US" sz="6600" spc="-1" strike="noStrike">
              <a:latin typeface="Arial"/>
            </a:endParaRPr>
          </a:p>
        </p:txBody>
      </p:sp>
      <p:pic>
        <p:nvPicPr>
          <p:cNvPr id="456" name="Graphic 3_1" descr="Clapping hands with solid fill"/>
          <p:cNvPicPr/>
          <p:nvPr/>
        </p:nvPicPr>
        <p:blipFill>
          <a:blip r:embed="rId1"/>
          <a:stretch/>
        </p:blipFill>
        <p:spPr>
          <a:xfrm>
            <a:off x="18828720" y="9293400"/>
            <a:ext cx="2433240" cy="2433240"/>
          </a:xfrm>
          <a:prstGeom prst="rect">
            <a:avLst/>
          </a:prstGeom>
          <a:ln w="0">
            <a:noFill/>
          </a:ln>
        </p:spPr>
      </p:pic>
      <p:sp>
        <p:nvSpPr>
          <p:cNvPr id="457" name="CustomShape 2"/>
          <p:cNvSpPr/>
          <p:nvPr/>
        </p:nvSpPr>
        <p:spPr>
          <a:xfrm>
            <a:off x="1995120" y="864000"/>
            <a:ext cx="21940560" cy="111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en-US" sz="8000" spc="-128" strike="noStrike">
                <a:solidFill>
                  <a:srgbClr val="000000"/>
                </a:solidFill>
                <a:latin typeface="Calibri"/>
                <a:ea typeface="Canela Bold"/>
              </a:rPr>
              <a:t>Disclosures and Acknowledgment</a:t>
            </a:r>
            <a:endParaRPr b="0" lang="en-US" sz="8000" spc="-1" strike="noStrike">
              <a:latin typeface="Arial"/>
            </a:endParaRPr>
          </a:p>
        </p:txBody>
      </p:sp>
      <p:pic>
        <p:nvPicPr>
          <p:cNvPr id="458" name="Grafik 5_1" descr=""/>
          <p:cNvPicPr/>
          <p:nvPr/>
        </p:nvPicPr>
        <p:blipFill>
          <a:blip r:embed="rId2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459" name="Grafik 6_1" descr=""/>
          <p:cNvPicPr/>
          <p:nvPr/>
        </p:nvPicPr>
        <p:blipFill>
          <a:blip r:embed="rId3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fik 4_2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180" name="Grafik 5_0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181" name="Grafik 4_4" descr=""/>
          <p:cNvPicPr/>
          <p:nvPr/>
        </p:nvPicPr>
        <p:blipFill>
          <a:blip r:embed="rId3"/>
          <a:stretch/>
        </p:blipFill>
        <p:spPr>
          <a:xfrm>
            <a:off x="17409960" y="4206960"/>
            <a:ext cx="6033960" cy="6856920"/>
          </a:xfrm>
          <a:prstGeom prst="rect">
            <a:avLst/>
          </a:prstGeom>
          <a:ln w="0">
            <a:noFill/>
          </a:ln>
        </p:spPr>
      </p:pic>
      <p:pic>
        <p:nvPicPr>
          <p:cNvPr id="182" name="Grafik 3_1" descr=""/>
          <p:cNvPicPr/>
          <p:nvPr/>
        </p:nvPicPr>
        <p:blipFill>
          <a:blip r:embed="rId4"/>
          <a:stretch/>
        </p:blipFill>
        <p:spPr>
          <a:xfrm>
            <a:off x="11270160" y="4187880"/>
            <a:ext cx="5880240" cy="6879960"/>
          </a:xfrm>
          <a:prstGeom prst="rect">
            <a:avLst/>
          </a:prstGeom>
          <a:ln w="0"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1787400" y="678240"/>
            <a:ext cx="15736680" cy="10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Illustrative Case - severe TBI</a:t>
            </a:r>
            <a:endParaRPr b="0" lang="en-US" sz="72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773000" y="3200040"/>
            <a:ext cx="7827840" cy="816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15000"/>
              </a:lnSpc>
            </a:pPr>
            <a:r>
              <a:rPr b="1" lang="de-DE" sz="4000" spc="-1" strike="noStrike">
                <a:solidFill>
                  <a:srgbClr val="000000"/>
                </a:solidFill>
                <a:latin typeface="Calibri"/>
                <a:ea typeface="Arial"/>
              </a:rPr>
              <a:t>Clinical Presentation</a:t>
            </a:r>
            <a:r>
              <a:rPr b="0" lang="de-DE" sz="4000" spc="-1" strike="noStrike">
                <a:solidFill>
                  <a:srgbClr val="000000"/>
                </a:solidFill>
                <a:latin typeface="Calibri"/>
                <a:ea typeface="Arial"/>
              </a:rPr>
              <a:t>: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69 years, male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Fall from ladder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No anticoagulants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GCS 8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Intubation in the field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de-DE" sz="4000" spc="-1" strike="noStrike">
                <a:solidFill>
                  <a:srgbClr val="000000"/>
                </a:solidFill>
                <a:latin typeface="Calibri"/>
                <a:ea typeface="Arial"/>
              </a:rPr>
              <a:t>CT</a:t>
            </a:r>
            <a:endParaRPr b="0" lang="en-US" sz="40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Left frontotemporal/sphenoid fracture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Hematoma in the Sylvian Fissure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  <a:ea typeface="Arial"/>
              </a:rPr>
              <a:t>No other injuries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rafik 4_3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186" name="Grafik 5_12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187" name="Grafik 7_3" descr=""/>
          <p:cNvPicPr/>
          <p:nvPr/>
        </p:nvPicPr>
        <p:blipFill>
          <a:blip r:embed="rId3"/>
          <a:stretch/>
        </p:blipFill>
        <p:spPr>
          <a:xfrm>
            <a:off x="2743200" y="2743200"/>
            <a:ext cx="5158080" cy="915876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2_0" descr=""/>
          <p:cNvPicPr/>
          <p:nvPr/>
        </p:nvPicPr>
        <p:blipFill>
          <a:blip r:embed="rId4"/>
          <a:stretch/>
        </p:blipFill>
        <p:spPr>
          <a:xfrm>
            <a:off x="9028800" y="2704680"/>
            <a:ext cx="4228560" cy="918108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6_1" descr=""/>
          <p:cNvPicPr/>
          <p:nvPr/>
        </p:nvPicPr>
        <p:blipFill>
          <a:blip r:embed="rId5"/>
          <a:stretch/>
        </p:blipFill>
        <p:spPr>
          <a:xfrm>
            <a:off x="14220360" y="2743200"/>
            <a:ext cx="4294800" cy="9087840"/>
          </a:xfrm>
          <a:prstGeom prst="rect">
            <a:avLst/>
          </a:prstGeom>
          <a:ln w="0"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1728360" y="832320"/>
            <a:ext cx="19987200" cy="10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7200" spc="-1" strike="noStrike">
                <a:solidFill>
                  <a:srgbClr val="000000"/>
                </a:solidFill>
                <a:latin typeface="Calibri"/>
                <a:ea typeface="Canela Text Regular"/>
              </a:rPr>
              <a:t>TBI Prognosis Calculator (from CRASH-TBI data)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rafik 4_16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5_13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4154760" y="12877920"/>
            <a:ext cx="9438120" cy="42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900" spc="-1" strike="noStrike">
                <a:solidFill>
                  <a:srgbClr val="ffffff"/>
                </a:solidFill>
                <a:latin typeface="Arial"/>
                <a:ea typeface="Arial"/>
              </a:rPr>
              <a:t>T. Westermaier - Schädel-Hirn-Trauma</a:t>
            </a:r>
            <a:endParaRPr b="0" lang="en-US" sz="9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480560" y="10842480"/>
            <a:ext cx="2112120" cy="51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360">
            <a:solidFill>
              <a:srgbClr val="16161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  <a:ea typeface="Arial"/>
              </a:rPr>
              <a:t>Positioning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6713280" y="10122840"/>
            <a:ext cx="1679400" cy="519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360">
            <a:solidFill>
              <a:srgbClr val="16161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  <a:ea typeface="Arial"/>
              </a:rPr>
              <a:t>Sedation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8809560" y="9482040"/>
            <a:ext cx="2369520" cy="48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360">
            <a:solidFill>
              <a:srgbClr val="16161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Arial"/>
              </a:rPr>
              <a:t>CSF-Drainage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11557080" y="8683920"/>
            <a:ext cx="2314800" cy="48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360">
            <a:solidFill>
              <a:srgbClr val="16161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Arial"/>
              </a:rPr>
              <a:t>Osmotherapy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13928760" y="7828560"/>
            <a:ext cx="3343320" cy="48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9360">
            <a:solidFill>
              <a:srgbClr val="16161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Arial"/>
              </a:rPr>
              <a:t>Barbiturate-Therapy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99" name="CustomShape 7"/>
          <p:cNvSpPr/>
          <p:nvPr/>
        </p:nvSpPr>
        <p:spPr>
          <a:xfrm>
            <a:off x="17307720" y="7017480"/>
            <a:ext cx="2185200" cy="489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16161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600" spc="-1" strike="noStrike">
                <a:solidFill>
                  <a:srgbClr val="000000"/>
                </a:solidFill>
                <a:latin typeface="Arial"/>
                <a:ea typeface="Arial"/>
              </a:rPr>
              <a:t>Craniectomy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0" name="CustomShape 8"/>
          <p:cNvSpPr/>
          <p:nvPr/>
        </p:nvSpPr>
        <p:spPr>
          <a:xfrm>
            <a:off x="19866240" y="5350680"/>
            <a:ext cx="2368080" cy="109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360">
            <a:solidFill>
              <a:srgbClr val="16161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200" spc="-1" strike="noStrike">
                <a:solidFill>
                  <a:srgbClr val="a6a6a6"/>
                </a:solidFill>
                <a:latin typeface="Arial"/>
                <a:ea typeface="DejaVu Sans"/>
              </a:rPr>
              <a:t>Hyperventilation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200" spc="-1" strike="noStrike">
                <a:solidFill>
                  <a:srgbClr val="a6a6a6"/>
                </a:solidFill>
                <a:latin typeface="Arial"/>
                <a:ea typeface="DejaVu Sans"/>
              </a:rPr>
              <a:t>Hypothermia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2200" spc="-1" strike="noStrike">
                <a:solidFill>
                  <a:srgbClr val="a6a6a6"/>
                </a:solidFill>
                <a:latin typeface="Arial"/>
                <a:ea typeface="DejaVu Sans"/>
              </a:rPr>
              <a:t>Relaxants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01" name="CustomShape 9"/>
          <p:cNvSpPr/>
          <p:nvPr/>
        </p:nvSpPr>
        <p:spPr>
          <a:xfrm flipV="1">
            <a:off x="5931360" y="7149600"/>
            <a:ext cx="16318800" cy="476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rgbClr val="004395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10"/>
          <p:cNvSpPr/>
          <p:nvPr/>
        </p:nvSpPr>
        <p:spPr>
          <a:xfrm>
            <a:off x="1361880" y="973440"/>
            <a:ext cx="13614480" cy="121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457200"/>
                <a:tab algn="l" pos="914400"/>
                <a:tab algn="l" pos="1371600"/>
                <a:tab algn="l" pos="1828800"/>
                <a:tab algn="l" pos="2286000"/>
                <a:tab algn="l" pos="2743200"/>
                <a:tab algn="l" pos="3200400"/>
                <a:tab algn="l" pos="3657600"/>
                <a:tab algn="l" pos="4114800"/>
                <a:tab algn="l" pos="4572000"/>
                <a:tab algn="l" pos="5029200"/>
                <a:tab algn="l" pos="5486400"/>
                <a:tab algn="l" pos="5943600"/>
                <a:tab algn="l" pos="6400800"/>
                <a:tab algn="l" pos="6858000"/>
                <a:tab algn="l" pos="7315200"/>
                <a:tab algn="l" pos="7772400"/>
                <a:tab algn="l" pos="8229600"/>
                <a:tab algn="l" pos="8686800"/>
                <a:tab algn="l" pos="9144000"/>
              </a:tabLst>
            </a:pPr>
            <a:r>
              <a:rPr b="1" lang="de-DE" sz="7200" spc="-1" strike="noStrike">
                <a:solidFill>
                  <a:srgbClr val="000000"/>
                </a:solidFill>
                <a:latin typeface="Calibri"/>
                <a:ea typeface="Arial"/>
              </a:rPr>
              <a:t>Illustrative Case – elevated ICP</a:t>
            </a:r>
            <a:endParaRPr b="0" lang="en-US" sz="7200" spc="-1" strike="noStrike">
              <a:latin typeface="Arial"/>
            </a:endParaRPr>
          </a:p>
        </p:txBody>
      </p:sp>
      <p:pic>
        <p:nvPicPr>
          <p:cNvPr id="203" name="Grafik 12_1" descr=""/>
          <p:cNvPicPr/>
          <p:nvPr/>
        </p:nvPicPr>
        <p:blipFill>
          <a:blip r:embed="rId3"/>
          <a:stretch/>
        </p:blipFill>
        <p:spPr>
          <a:xfrm>
            <a:off x="4730400" y="4176000"/>
            <a:ext cx="3997800" cy="493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rafik 4_17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05" name="Grafik 5_14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06" name="Grafik 11_2" descr=""/>
          <p:cNvPicPr/>
          <p:nvPr/>
        </p:nvPicPr>
        <p:blipFill>
          <a:blip r:embed="rId3"/>
          <a:stretch/>
        </p:blipFill>
        <p:spPr>
          <a:xfrm>
            <a:off x="3452040" y="2735280"/>
            <a:ext cx="6476040" cy="930096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_1" descr="chest x-ray"/>
          <p:cNvPicPr/>
          <p:nvPr/>
        </p:nvPicPr>
        <p:blipFill>
          <a:blip r:embed="rId4"/>
          <a:stretch/>
        </p:blipFill>
        <p:spPr>
          <a:xfrm>
            <a:off x="10290240" y="2816640"/>
            <a:ext cx="4549680" cy="4114800"/>
          </a:xfrm>
          <a:prstGeom prst="rect">
            <a:avLst/>
          </a:prstGeom>
          <a:ln w="0"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16841520" y="2993760"/>
            <a:ext cx="5004720" cy="4480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4800" spc="-1" strike="noStrike">
                <a:solidFill>
                  <a:srgbClr val="000000"/>
                </a:solidFill>
                <a:latin typeface="Calibri"/>
                <a:ea typeface="Arial"/>
              </a:rPr>
              <a:t>Colitis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4800" spc="-1" strike="noStrike">
                <a:solidFill>
                  <a:srgbClr val="000000"/>
                </a:solidFill>
                <a:latin typeface="Calibri"/>
                <a:ea typeface="Arial"/>
              </a:rPr>
              <a:t>Sepsis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4800" spc="-1" strike="noStrike">
                <a:solidFill>
                  <a:srgbClr val="000000"/>
                </a:solidFill>
                <a:latin typeface="Calibri"/>
                <a:ea typeface="Arial"/>
              </a:rPr>
              <a:t>Pneumonia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4800" spc="-1" strike="noStrike">
                <a:solidFill>
                  <a:srgbClr val="000000"/>
                </a:solidFill>
                <a:latin typeface="Calibri"/>
                <a:ea typeface="Arial"/>
              </a:rPr>
              <a:t>Cava-Thrombosis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4800" spc="-1" strike="noStrike">
                <a:solidFill>
                  <a:srgbClr val="000000"/>
                </a:solidFill>
                <a:latin typeface="Calibri"/>
                <a:ea typeface="Arial"/>
              </a:rPr>
              <a:t>AKI</a:t>
            </a:r>
            <a:endParaRPr b="0" lang="en-US" sz="4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de-DE" sz="4800" spc="-1" strike="noStrike">
                <a:solidFill>
                  <a:srgbClr val="000000"/>
                </a:solidFill>
                <a:latin typeface="Calibri"/>
                <a:ea typeface="Arial"/>
              </a:rPr>
              <a:t>Cardiac Arrythmias</a:t>
            </a:r>
            <a:endParaRPr b="0" lang="en-US" sz="4800" spc="-1" strike="noStrike">
              <a:latin typeface="Arial"/>
            </a:endParaRPr>
          </a:p>
        </p:txBody>
      </p:sp>
      <p:pic>
        <p:nvPicPr>
          <p:cNvPr id="209" name="Grafik 1_1" descr=""/>
          <p:cNvPicPr/>
          <p:nvPr/>
        </p:nvPicPr>
        <p:blipFill>
          <a:blip r:embed="rId5"/>
          <a:stretch/>
        </p:blipFill>
        <p:spPr>
          <a:xfrm>
            <a:off x="10290240" y="6976440"/>
            <a:ext cx="4549680" cy="5051880"/>
          </a:xfrm>
          <a:prstGeom prst="rect">
            <a:avLst/>
          </a:prstGeom>
          <a:ln w="0">
            <a:noFill/>
          </a:ln>
        </p:spPr>
      </p:pic>
      <p:sp>
        <p:nvSpPr>
          <p:cNvPr id="210" name="CustomShape 2"/>
          <p:cNvSpPr/>
          <p:nvPr/>
        </p:nvSpPr>
        <p:spPr>
          <a:xfrm>
            <a:off x="2052720" y="1076400"/>
            <a:ext cx="1295208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7200" spc="-1" strike="noStrike">
                <a:solidFill>
                  <a:srgbClr val="000000"/>
                </a:solidFill>
                <a:latin typeface="Calibri"/>
                <a:ea typeface="Arial"/>
              </a:rPr>
              <a:t>Illustrative Case – Complications</a:t>
            </a:r>
            <a:endParaRPr b="0" lang="en-US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rafik 4_18" descr=""/>
          <p:cNvPicPr/>
          <p:nvPr/>
        </p:nvPicPr>
        <p:blipFill>
          <a:blip r:embed="rId1"/>
          <a:stretch/>
        </p:blipFill>
        <p:spPr>
          <a:xfrm>
            <a:off x="-28440" y="12612600"/>
            <a:ext cx="2795400" cy="1127160"/>
          </a:xfrm>
          <a:prstGeom prst="rect">
            <a:avLst/>
          </a:prstGeom>
          <a:ln w="0">
            <a:noFill/>
          </a:ln>
        </p:spPr>
      </p:pic>
      <p:pic>
        <p:nvPicPr>
          <p:cNvPr id="212" name="Grafik 5_15" descr=""/>
          <p:cNvPicPr/>
          <p:nvPr/>
        </p:nvPicPr>
        <p:blipFill>
          <a:blip r:embed="rId2"/>
          <a:stretch/>
        </p:blipFill>
        <p:spPr>
          <a:xfrm>
            <a:off x="20070360" y="12916080"/>
            <a:ext cx="4368600" cy="823680"/>
          </a:xfrm>
          <a:prstGeom prst="rect">
            <a:avLst/>
          </a:prstGeom>
          <a:ln w="0">
            <a:noFill/>
          </a:ln>
        </p:spPr>
      </p:pic>
      <p:pic>
        <p:nvPicPr>
          <p:cNvPr id="213" name="Grafik 8_1" descr=""/>
          <p:cNvPicPr/>
          <p:nvPr/>
        </p:nvPicPr>
        <p:blipFill>
          <a:blip r:embed="rId3"/>
          <a:stretch/>
        </p:blipFill>
        <p:spPr>
          <a:xfrm>
            <a:off x="8652960" y="5040360"/>
            <a:ext cx="4833000" cy="597744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2_5" descr="Enterostoma - DocCheck Flexikon"/>
          <p:cNvPicPr/>
          <p:nvPr/>
        </p:nvPicPr>
        <p:blipFill>
          <a:blip r:embed="rId4"/>
          <a:stretch/>
        </p:blipFill>
        <p:spPr>
          <a:xfrm>
            <a:off x="3625200" y="3946680"/>
            <a:ext cx="3220560" cy="2621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4_2" descr="Dialysezentrum Schwandorf – Warum Dialyse?"/>
          <p:cNvPicPr/>
          <p:nvPr/>
        </p:nvPicPr>
        <p:blipFill>
          <a:blip r:embed="rId5"/>
          <a:stretch/>
        </p:blipFill>
        <p:spPr>
          <a:xfrm>
            <a:off x="3618360" y="7124400"/>
            <a:ext cx="3220560" cy="4930920"/>
          </a:xfrm>
          <a:prstGeom prst="rect">
            <a:avLst/>
          </a:prstGeom>
          <a:ln w="0">
            <a:noFill/>
          </a:ln>
        </p:spPr>
      </p:pic>
      <p:pic>
        <p:nvPicPr>
          <p:cNvPr id="216" name="Grafik 3_0" descr=""/>
          <p:cNvPicPr/>
          <p:nvPr/>
        </p:nvPicPr>
        <p:blipFill>
          <a:blip r:embed="rId6"/>
          <a:stretch/>
        </p:blipFill>
        <p:spPr>
          <a:xfrm>
            <a:off x="14672880" y="3041280"/>
            <a:ext cx="5483160" cy="3314880"/>
          </a:xfrm>
          <a:prstGeom prst="rect">
            <a:avLst/>
          </a:prstGeom>
          <a:ln w="0">
            <a:noFill/>
          </a:ln>
        </p:spPr>
      </p:pic>
      <p:pic>
        <p:nvPicPr>
          <p:cNvPr id="217" name="Grafik 4_19" descr=""/>
          <p:cNvPicPr/>
          <p:nvPr/>
        </p:nvPicPr>
        <p:blipFill>
          <a:blip r:embed="rId7"/>
          <a:stretch/>
        </p:blipFill>
        <p:spPr>
          <a:xfrm>
            <a:off x="15927840" y="7750440"/>
            <a:ext cx="3009600" cy="3994920"/>
          </a:xfrm>
          <a:prstGeom prst="rect">
            <a:avLst/>
          </a:prstGeom>
          <a:ln w="0"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2009520" y="946080"/>
            <a:ext cx="10378800" cy="146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de-DE" sz="6600" spc="-1" strike="noStrike">
                <a:solidFill>
                  <a:srgbClr val="000000"/>
                </a:solidFill>
                <a:latin typeface="Calibri"/>
                <a:ea typeface="Arial"/>
              </a:rPr>
              <a:t>Life-Sustaining Therapy</a:t>
            </a:r>
            <a:endParaRPr b="0" lang="en-US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6E76BE65134D418D29D90B55C12B59" ma:contentTypeVersion="1" ma:contentTypeDescription="Ein neues Dokument erstellen." ma:contentTypeScope="" ma:versionID="7cdc187bbcc64b7eb35dbb55e3c5db93">
  <xsd:schema xmlns:xsd="http://www.w3.org/2001/XMLSchema" xmlns:xs="http://www.w3.org/2001/XMLSchema" xmlns:p="http://schemas.microsoft.com/office/2006/metadata/properties" xmlns:ns3="5f66f1b3-01a7-4664-a2a7-02613038f9c2" targetNamespace="http://schemas.microsoft.com/office/2006/metadata/properties" ma:root="true" ma:fieldsID="8275272ee893e45ff3cc008f85d4a15b" ns3:_="">
    <xsd:import namespace="5f66f1b3-01a7-4664-a2a7-02613038f9c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6f1b3-01a7-4664-a2a7-02613038f9c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79B702-B733-4EC6-B25C-42DB3C1A3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6f1b3-01a7-4664-a2a7-02613038f9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074161-EBA4-416A-AF49-4C3252BB44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95239B-9206-4DE6-9AF0-9D85CFBB7026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5f66f1b3-01a7-4664-a2a7-02613038f9c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LibreOffice/7.0.3.1$Windows_X86_64 LibreOffice_project/d7547858d014d4cf69878db179d326fc3483e082</Application>
  <Words>2268</Words>
  <Paragraphs>444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Westermaier, Thomas Ludwig</dc:creator>
  <dc:description/>
  <dc:language>de-DE</dc:language>
  <cp:lastModifiedBy>Westermaier, Thomas</cp:lastModifiedBy>
  <dcterms:modified xsi:type="dcterms:W3CDTF">2025-08-01T10:15:15Z</dcterms:modified>
  <cp:revision>80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0x010100F86E76BE65134D418D29D90B55C12B59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Benutzerdefiniert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47</vt:i4>
  </property>
</Properties>
</file>